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2"/>
  </p:notesMasterIdLst>
  <p:sldIdLst>
    <p:sldId id="256" r:id="rId2"/>
    <p:sldId id="389" r:id="rId3"/>
    <p:sldId id="390" r:id="rId4"/>
    <p:sldId id="393" r:id="rId5"/>
    <p:sldId id="394" r:id="rId6"/>
    <p:sldId id="395" r:id="rId7"/>
    <p:sldId id="396" r:id="rId8"/>
    <p:sldId id="397" r:id="rId9"/>
    <p:sldId id="398" r:id="rId10"/>
    <p:sldId id="399" r:id="rId11"/>
    <p:sldId id="400" r:id="rId12"/>
    <p:sldId id="401" r:id="rId13"/>
    <p:sldId id="402" r:id="rId14"/>
    <p:sldId id="403" r:id="rId15"/>
    <p:sldId id="404" r:id="rId16"/>
    <p:sldId id="405" r:id="rId17"/>
    <p:sldId id="406" r:id="rId18"/>
    <p:sldId id="407" r:id="rId19"/>
    <p:sldId id="408" r:id="rId20"/>
    <p:sldId id="409" r:id="rId21"/>
    <p:sldId id="410" r:id="rId22"/>
    <p:sldId id="411" r:id="rId23"/>
    <p:sldId id="412" r:id="rId24"/>
    <p:sldId id="413" r:id="rId25"/>
    <p:sldId id="414" r:id="rId26"/>
    <p:sldId id="415" r:id="rId27"/>
    <p:sldId id="416" r:id="rId28"/>
    <p:sldId id="417" r:id="rId29"/>
    <p:sldId id="418" r:id="rId30"/>
    <p:sldId id="419" r:id="rId31"/>
    <p:sldId id="420" r:id="rId32"/>
    <p:sldId id="421" r:id="rId33"/>
    <p:sldId id="422" r:id="rId34"/>
    <p:sldId id="423" r:id="rId35"/>
    <p:sldId id="424" r:id="rId36"/>
    <p:sldId id="425" r:id="rId37"/>
    <p:sldId id="426" r:id="rId38"/>
    <p:sldId id="427" r:id="rId39"/>
    <p:sldId id="428" r:id="rId40"/>
    <p:sldId id="429" r:id="rId41"/>
    <p:sldId id="430" r:id="rId42"/>
    <p:sldId id="431" r:id="rId43"/>
    <p:sldId id="432" r:id="rId44"/>
    <p:sldId id="433" r:id="rId45"/>
    <p:sldId id="434" r:id="rId46"/>
    <p:sldId id="435" r:id="rId47"/>
    <p:sldId id="436" r:id="rId48"/>
    <p:sldId id="437" r:id="rId49"/>
    <p:sldId id="438" r:id="rId50"/>
    <p:sldId id="439" r:id="rId51"/>
    <p:sldId id="440" r:id="rId52"/>
    <p:sldId id="441" r:id="rId53"/>
    <p:sldId id="442" r:id="rId54"/>
    <p:sldId id="443" r:id="rId55"/>
    <p:sldId id="444" r:id="rId56"/>
    <p:sldId id="445" r:id="rId57"/>
    <p:sldId id="446" r:id="rId58"/>
    <p:sldId id="447" r:id="rId59"/>
    <p:sldId id="448" r:id="rId60"/>
    <p:sldId id="449" r:id="rId61"/>
    <p:sldId id="450" r:id="rId62"/>
    <p:sldId id="451" r:id="rId63"/>
    <p:sldId id="452" r:id="rId64"/>
    <p:sldId id="453" r:id="rId65"/>
    <p:sldId id="454" r:id="rId66"/>
    <p:sldId id="455" r:id="rId67"/>
    <p:sldId id="456" r:id="rId68"/>
    <p:sldId id="257" r:id="rId69"/>
    <p:sldId id="258" r:id="rId70"/>
    <p:sldId id="259" r:id="rId71"/>
    <p:sldId id="260" r:id="rId72"/>
    <p:sldId id="261" r:id="rId73"/>
    <p:sldId id="262" r:id="rId74"/>
    <p:sldId id="263" r:id="rId75"/>
    <p:sldId id="264" r:id="rId76"/>
    <p:sldId id="265" r:id="rId77"/>
    <p:sldId id="267" r:id="rId78"/>
    <p:sldId id="268" r:id="rId79"/>
    <p:sldId id="269" r:id="rId80"/>
    <p:sldId id="270" r:id="rId81"/>
    <p:sldId id="271" r:id="rId82"/>
    <p:sldId id="272" r:id="rId83"/>
    <p:sldId id="273" r:id="rId84"/>
    <p:sldId id="274" r:id="rId85"/>
    <p:sldId id="275" r:id="rId86"/>
    <p:sldId id="276" r:id="rId87"/>
    <p:sldId id="277" r:id="rId88"/>
    <p:sldId id="278" r:id="rId89"/>
    <p:sldId id="279" r:id="rId90"/>
    <p:sldId id="280" r:id="rId91"/>
    <p:sldId id="281" r:id="rId92"/>
    <p:sldId id="282" r:id="rId93"/>
    <p:sldId id="283" r:id="rId94"/>
    <p:sldId id="284" r:id="rId95"/>
    <p:sldId id="285" r:id="rId96"/>
    <p:sldId id="286" r:id="rId97"/>
    <p:sldId id="287" r:id="rId98"/>
    <p:sldId id="288" r:id="rId99"/>
    <p:sldId id="289" r:id="rId100"/>
    <p:sldId id="290" r:id="rId101"/>
    <p:sldId id="291" r:id="rId102"/>
    <p:sldId id="292" r:id="rId103"/>
    <p:sldId id="293" r:id="rId104"/>
    <p:sldId id="294" r:id="rId105"/>
    <p:sldId id="295" r:id="rId106"/>
    <p:sldId id="296" r:id="rId107"/>
    <p:sldId id="297" r:id="rId108"/>
    <p:sldId id="298" r:id="rId109"/>
    <p:sldId id="299" r:id="rId110"/>
    <p:sldId id="300" r:id="rId111"/>
    <p:sldId id="301" r:id="rId112"/>
    <p:sldId id="302" r:id="rId113"/>
    <p:sldId id="303" r:id="rId114"/>
    <p:sldId id="304" r:id="rId115"/>
    <p:sldId id="305" r:id="rId116"/>
    <p:sldId id="306" r:id="rId117"/>
    <p:sldId id="307" r:id="rId118"/>
    <p:sldId id="308" r:id="rId119"/>
    <p:sldId id="309" r:id="rId120"/>
    <p:sldId id="310" r:id="rId121"/>
    <p:sldId id="311" r:id="rId122"/>
    <p:sldId id="312" r:id="rId123"/>
    <p:sldId id="313" r:id="rId124"/>
    <p:sldId id="314" r:id="rId125"/>
    <p:sldId id="315" r:id="rId126"/>
    <p:sldId id="316" r:id="rId127"/>
    <p:sldId id="317" r:id="rId128"/>
    <p:sldId id="318" r:id="rId129"/>
    <p:sldId id="319" r:id="rId130"/>
    <p:sldId id="320" r:id="rId131"/>
    <p:sldId id="321" r:id="rId132"/>
    <p:sldId id="322" r:id="rId133"/>
    <p:sldId id="323" r:id="rId134"/>
    <p:sldId id="330" r:id="rId135"/>
    <p:sldId id="331" r:id="rId136"/>
    <p:sldId id="332" r:id="rId137"/>
    <p:sldId id="333" r:id="rId138"/>
    <p:sldId id="324" r:id="rId139"/>
    <p:sldId id="325" r:id="rId140"/>
    <p:sldId id="326" r:id="rId141"/>
    <p:sldId id="327" r:id="rId142"/>
    <p:sldId id="328" r:id="rId143"/>
    <p:sldId id="329" r:id="rId144"/>
    <p:sldId id="334" r:id="rId145"/>
    <p:sldId id="335" r:id="rId146"/>
    <p:sldId id="336" r:id="rId147"/>
    <p:sldId id="337" r:id="rId148"/>
    <p:sldId id="338" r:id="rId149"/>
    <p:sldId id="339" r:id="rId150"/>
    <p:sldId id="340" r:id="rId151"/>
    <p:sldId id="341" r:id="rId152"/>
    <p:sldId id="342" r:id="rId153"/>
    <p:sldId id="343" r:id="rId154"/>
    <p:sldId id="344" r:id="rId155"/>
    <p:sldId id="345" r:id="rId156"/>
    <p:sldId id="346" r:id="rId157"/>
    <p:sldId id="347" r:id="rId158"/>
    <p:sldId id="348" r:id="rId159"/>
    <p:sldId id="349" r:id="rId160"/>
    <p:sldId id="350" r:id="rId161"/>
    <p:sldId id="351" r:id="rId162"/>
    <p:sldId id="352" r:id="rId163"/>
    <p:sldId id="353" r:id="rId164"/>
    <p:sldId id="354" r:id="rId165"/>
    <p:sldId id="355" r:id="rId166"/>
    <p:sldId id="356" r:id="rId167"/>
    <p:sldId id="357" r:id="rId168"/>
    <p:sldId id="358" r:id="rId169"/>
    <p:sldId id="359" r:id="rId170"/>
    <p:sldId id="360" r:id="rId171"/>
    <p:sldId id="361" r:id="rId172"/>
    <p:sldId id="362" r:id="rId173"/>
    <p:sldId id="363" r:id="rId174"/>
    <p:sldId id="364" r:id="rId175"/>
    <p:sldId id="365" r:id="rId176"/>
    <p:sldId id="366" r:id="rId177"/>
    <p:sldId id="367" r:id="rId178"/>
    <p:sldId id="368" r:id="rId179"/>
    <p:sldId id="369" r:id="rId180"/>
    <p:sldId id="375" r:id="rId181"/>
    <p:sldId id="376" r:id="rId182"/>
    <p:sldId id="377" r:id="rId183"/>
    <p:sldId id="378" r:id="rId184"/>
    <p:sldId id="379" r:id="rId185"/>
    <p:sldId id="380" r:id="rId186"/>
    <p:sldId id="381" r:id="rId187"/>
    <p:sldId id="382" r:id="rId188"/>
    <p:sldId id="383" r:id="rId189"/>
    <p:sldId id="384" r:id="rId190"/>
    <p:sldId id="385" r:id="rId191"/>
    <p:sldId id="371" r:id="rId192"/>
    <p:sldId id="372" r:id="rId193"/>
    <p:sldId id="373" r:id="rId194"/>
    <p:sldId id="374" r:id="rId195"/>
    <p:sldId id="386" r:id="rId196"/>
    <p:sldId id="388" r:id="rId197"/>
    <p:sldId id="387" r:id="rId198"/>
    <p:sldId id="370" r:id="rId199"/>
    <p:sldId id="505" r:id="rId200"/>
    <p:sldId id="506" r:id="rId201"/>
    <p:sldId id="507" r:id="rId202"/>
    <p:sldId id="508" r:id="rId203"/>
    <p:sldId id="509" r:id="rId204"/>
    <p:sldId id="510" r:id="rId205"/>
    <p:sldId id="511" r:id="rId206"/>
    <p:sldId id="512" r:id="rId207"/>
    <p:sldId id="513" r:id="rId208"/>
    <p:sldId id="514" r:id="rId209"/>
    <p:sldId id="550" r:id="rId210"/>
    <p:sldId id="516" r:id="rId211"/>
    <p:sldId id="518" r:id="rId212"/>
    <p:sldId id="519" r:id="rId213"/>
    <p:sldId id="520" r:id="rId214"/>
    <p:sldId id="521" r:id="rId215"/>
    <p:sldId id="522" r:id="rId216"/>
    <p:sldId id="523" r:id="rId217"/>
    <p:sldId id="524" r:id="rId218"/>
    <p:sldId id="525" r:id="rId219"/>
    <p:sldId id="526" r:id="rId220"/>
    <p:sldId id="527" r:id="rId221"/>
    <p:sldId id="532" r:id="rId222"/>
    <p:sldId id="533" r:id="rId223"/>
    <p:sldId id="534" r:id="rId224"/>
    <p:sldId id="535" r:id="rId225"/>
    <p:sldId id="536" r:id="rId226"/>
    <p:sldId id="537" r:id="rId227"/>
    <p:sldId id="538" r:id="rId228"/>
    <p:sldId id="539" r:id="rId229"/>
    <p:sldId id="540" r:id="rId230"/>
    <p:sldId id="541" r:id="rId231"/>
    <p:sldId id="542" r:id="rId232"/>
    <p:sldId id="543" r:id="rId233"/>
    <p:sldId id="544" r:id="rId234"/>
    <p:sldId id="545" r:id="rId235"/>
    <p:sldId id="546" r:id="rId236"/>
    <p:sldId id="457" r:id="rId237"/>
    <p:sldId id="458" r:id="rId238"/>
    <p:sldId id="459" r:id="rId239"/>
    <p:sldId id="460" r:id="rId240"/>
    <p:sldId id="461" r:id="rId241"/>
    <p:sldId id="462" r:id="rId242"/>
    <p:sldId id="463" r:id="rId243"/>
    <p:sldId id="464" r:id="rId244"/>
    <p:sldId id="465" r:id="rId245"/>
    <p:sldId id="466" r:id="rId246"/>
    <p:sldId id="467" r:id="rId247"/>
    <p:sldId id="468" r:id="rId248"/>
    <p:sldId id="469" r:id="rId249"/>
    <p:sldId id="470" r:id="rId250"/>
    <p:sldId id="471" r:id="rId251"/>
    <p:sldId id="472" r:id="rId252"/>
    <p:sldId id="473" r:id="rId253"/>
    <p:sldId id="474" r:id="rId254"/>
    <p:sldId id="475" r:id="rId255"/>
    <p:sldId id="476" r:id="rId256"/>
    <p:sldId id="477" r:id="rId257"/>
    <p:sldId id="478" r:id="rId258"/>
    <p:sldId id="547" r:id="rId259"/>
    <p:sldId id="548" r:id="rId260"/>
    <p:sldId id="549" r:id="rId2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94660"/>
  </p:normalViewPr>
  <p:slideViewPr>
    <p:cSldViewPr snapToGrid="0">
      <p:cViewPr varScale="1">
        <p:scale>
          <a:sx n="75" d="100"/>
          <a:sy n="75" d="100"/>
        </p:scale>
        <p:origin x="522"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notesMaster" Target="notesMasters/notesMaster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presProps" Target="pres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theme" Target="theme/theme1.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tableStyles" Target="tableStyle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23FE64-18D4-4EED-B715-F9F6D32C76B8}" type="datetimeFigureOut">
              <a:rPr lang="en-US" smtClean="0"/>
              <a:t>4/15/2019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E1C76E-FAB0-4E14-86EA-E6CB3CA6048D}" type="slidenum">
              <a:rPr lang="en-US" smtClean="0"/>
              <a:t>‹#›</a:t>
            </a:fld>
            <a:endParaRPr lang="en-US"/>
          </a:p>
        </p:txBody>
      </p:sp>
    </p:spTree>
    <p:extLst>
      <p:ext uri="{BB962C8B-B14F-4D97-AF65-F5344CB8AC3E}">
        <p14:creationId xmlns:p14="http://schemas.microsoft.com/office/powerpoint/2010/main" val="3721621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ChangeArrowheads="1" noTextEdit="1"/>
          </p:cNvSpPr>
          <p:nvPr>
            <p:ph type="sldImg"/>
          </p:nvPr>
        </p:nvSpPr>
        <p:spPr>
          <a:ln/>
        </p:spPr>
      </p:sp>
      <p:sp>
        <p:nvSpPr>
          <p:cNvPr id="22531" name="Notes Placeholder 2"/>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altLang="en-US" smtClean="0">
              <a:latin typeface="Times" panose="02020603050405020304" pitchFamily="18" charset="0"/>
              <a:ea typeface="ＭＳ Ｐゴシック" panose="020B0600070205080204" pitchFamily="34" charset="-128"/>
            </a:endParaRPr>
          </a:p>
        </p:txBody>
      </p:sp>
      <p:sp>
        <p:nvSpPr>
          <p:cNvPr id="22532" name="Slide Number Placeholder 3"/>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ヒラギノ角ゴ Pro W3" pitchFamily="-48" charset="-128"/>
              </a:defRPr>
            </a:lvl1pPr>
            <a:lvl2pPr marL="742950" indent="-285750">
              <a:defRPr sz="2400">
                <a:solidFill>
                  <a:schemeClr val="tx1"/>
                </a:solidFill>
                <a:latin typeface="Arial" panose="020B0604020202020204" pitchFamily="34" charset="0"/>
                <a:ea typeface="ヒラギノ角ゴ Pro W3" pitchFamily="-48" charset="-128"/>
              </a:defRPr>
            </a:lvl2pPr>
            <a:lvl3pPr marL="1143000" indent="-228600">
              <a:defRPr sz="2400">
                <a:solidFill>
                  <a:schemeClr val="tx1"/>
                </a:solidFill>
                <a:latin typeface="Arial" panose="020B0604020202020204" pitchFamily="34" charset="0"/>
                <a:ea typeface="ヒラギノ角ゴ Pro W3" pitchFamily="-48" charset="-128"/>
              </a:defRPr>
            </a:lvl3pPr>
            <a:lvl4pPr marL="1600200" indent="-228600">
              <a:defRPr sz="2400">
                <a:solidFill>
                  <a:schemeClr val="tx1"/>
                </a:solidFill>
                <a:latin typeface="Arial" panose="020B0604020202020204" pitchFamily="34" charset="0"/>
                <a:ea typeface="ヒラギノ角ゴ Pro W3" pitchFamily="-48" charset="-128"/>
              </a:defRPr>
            </a:lvl4pPr>
            <a:lvl5pPr marL="2057400" indent="-228600">
              <a:defRPr sz="2400">
                <a:solidFill>
                  <a:schemeClr val="tx1"/>
                </a:solidFill>
                <a:latin typeface="Arial" panose="020B0604020202020204" pitchFamily="34" charset="0"/>
                <a:ea typeface="ヒラギノ角ゴ Pro W3" pitchFamily="-48"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48"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48"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48"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48" charset="-128"/>
              </a:defRPr>
            </a:lvl9pPr>
          </a:lstStyle>
          <a:p>
            <a:fld id="{BC8D0E80-5AD3-4F08-8DE6-FD5D8200FD73}" type="slidenum">
              <a:rPr lang="en-US" altLang="en-US" sz="1200" smtClean="0">
                <a:latin typeface="Times" panose="02020603050405020304" pitchFamily="18" charset="0"/>
              </a:rPr>
              <a:pPr/>
              <a:t>108</a:t>
            </a:fld>
            <a:endParaRPr lang="en-US" altLang="en-US" sz="1200" smtClean="0">
              <a:latin typeface="Times" panose="02020603050405020304" pitchFamily="18" charset="0"/>
            </a:endParaRPr>
          </a:p>
        </p:txBody>
      </p:sp>
    </p:spTree>
    <p:extLst>
      <p:ext uri="{BB962C8B-B14F-4D97-AF65-F5344CB8AC3E}">
        <p14:creationId xmlns:p14="http://schemas.microsoft.com/office/powerpoint/2010/main" val="4004214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5AE8F74-BFAE-4C1A-9790-037948ED72E9}" type="datetimeFigureOut">
              <a:rPr lang="en-US" smtClean="0"/>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56FF97-FD33-400B-9ABD-28439E225A45}" type="slidenum">
              <a:rPr lang="en-US" smtClean="0"/>
              <a:t>‹#›</a:t>
            </a:fld>
            <a:endParaRPr lang="en-US"/>
          </a:p>
        </p:txBody>
      </p:sp>
    </p:spTree>
    <p:extLst>
      <p:ext uri="{BB962C8B-B14F-4D97-AF65-F5344CB8AC3E}">
        <p14:creationId xmlns:p14="http://schemas.microsoft.com/office/powerpoint/2010/main" val="3173880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5AE8F74-BFAE-4C1A-9790-037948ED72E9}" type="datetimeFigureOut">
              <a:rPr lang="en-US" smtClean="0"/>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56FF97-FD33-400B-9ABD-28439E225A45}" type="slidenum">
              <a:rPr lang="en-US" smtClean="0"/>
              <a:t>‹#›</a:t>
            </a:fld>
            <a:endParaRPr lang="en-US"/>
          </a:p>
        </p:txBody>
      </p:sp>
    </p:spTree>
    <p:extLst>
      <p:ext uri="{BB962C8B-B14F-4D97-AF65-F5344CB8AC3E}">
        <p14:creationId xmlns:p14="http://schemas.microsoft.com/office/powerpoint/2010/main" val="21445987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5AE8F74-BFAE-4C1A-9790-037948ED72E9}" type="datetimeFigureOut">
              <a:rPr lang="en-US" smtClean="0"/>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56FF97-FD33-400B-9ABD-28439E225A45}" type="slidenum">
              <a:rPr lang="en-US" smtClean="0"/>
              <a:t>‹#›</a:t>
            </a:fld>
            <a:endParaRPr lang="en-US"/>
          </a:p>
        </p:txBody>
      </p:sp>
    </p:spTree>
    <p:extLst>
      <p:ext uri="{BB962C8B-B14F-4D97-AF65-F5344CB8AC3E}">
        <p14:creationId xmlns:p14="http://schemas.microsoft.com/office/powerpoint/2010/main" val="33475830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11074400" cy="1143000"/>
          </a:xfrm>
        </p:spPr>
        <p:txBody>
          <a:bodyPr/>
          <a:lstStyle/>
          <a:p>
            <a:r>
              <a:rPr lang="en-US"/>
              <a:t>Click to edit Master title style</a:t>
            </a:r>
          </a:p>
        </p:txBody>
      </p:sp>
      <p:sp>
        <p:nvSpPr>
          <p:cNvPr id="3" name="Table Placeholder 2"/>
          <p:cNvSpPr>
            <a:spLocks noGrp="1"/>
          </p:cNvSpPr>
          <p:nvPr>
            <p:ph type="tbl" idx="1"/>
          </p:nvPr>
        </p:nvSpPr>
        <p:spPr>
          <a:xfrm>
            <a:off x="609600" y="1600200"/>
            <a:ext cx="11074400" cy="4114800"/>
          </a:xfrm>
        </p:spPr>
        <p:txBody>
          <a:bodyPr/>
          <a:lstStyle/>
          <a:p>
            <a:pPr lvl="0"/>
            <a:endParaRPr lang="en-US" noProof="0"/>
          </a:p>
        </p:txBody>
      </p:sp>
      <p:sp>
        <p:nvSpPr>
          <p:cNvPr id="4" name="Rectangle 5">
            <a:extLst>
              <a:ext uri="{FF2B5EF4-FFF2-40B4-BE49-F238E27FC236}">
                <a16:creationId xmlns:a16="http://schemas.microsoft.com/office/drawing/2014/main" id="{89642D82-3A11-4E47-84F4-024AB843B127}"/>
              </a:ext>
            </a:extLst>
          </p:cNvPr>
          <p:cNvSpPr>
            <a:spLocks noGrp="1" noChangeArrowheads="1"/>
          </p:cNvSpPr>
          <p:nvPr>
            <p:ph type="sldNum" sz="quarter" idx="10"/>
          </p:nvPr>
        </p:nvSpPr>
        <p:spPr/>
        <p:txBody>
          <a:bodyPr/>
          <a:lstStyle>
            <a:lvl1pPr>
              <a:defRPr/>
            </a:lvl1pPr>
          </a:lstStyle>
          <a:p>
            <a:pPr>
              <a:defRPr/>
            </a:pPr>
            <a:r>
              <a:rPr lang="en-US" altLang="en-US"/>
              <a:t>1-</a:t>
            </a:r>
            <a:fld id="{068B42E5-4D63-4AB7-848F-34A9B6BF2C02}" type="slidenum">
              <a:rPr lang="en-US" altLang="en-US"/>
              <a:pPr>
                <a:defRPr/>
              </a:pPr>
              <a:t>‹#›</a:t>
            </a:fld>
            <a:endParaRPr lang="en-US" altLang="en-US"/>
          </a:p>
        </p:txBody>
      </p:sp>
    </p:spTree>
    <p:extLst>
      <p:ext uri="{BB962C8B-B14F-4D97-AF65-F5344CB8AC3E}">
        <p14:creationId xmlns:p14="http://schemas.microsoft.com/office/powerpoint/2010/main" val="3151255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5AE8F74-BFAE-4C1A-9790-037948ED72E9}" type="datetimeFigureOut">
              <a:rPr lang="en-US" smtClean="0"/>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56FF97-FD33-400B-9ABD-28439E225A45}" type="slidenum">
              <a:rPr lang="en-US" smtClean="0"/>
              <a:t>‹#›</a:t>
            </a:fld>
            <a:endParaRPr lang="en-US"/>
          </a:p>
        </p:txBody>
      </p:sp>
    </p:spTree>
    <p:extLst>
      <p:ext uri="{BB962C8B-B14F-4D97-AF65-F5344CB8AC3E}">
        <p14:creationId xmlns:p14="http://schemas.microsoft.com/office/powerpoint/2010/main" val="3027251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5AE8F74-BFAE-4C1A-9790-037948ED72E9}" type="datetimeFigureOut">
              <a:rPr lang="en-US" smtClean="0"/>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56FF97-FD33-400B-9ABD-28439E225A45}" type="slidenum">
              <a:rPr lang="en-US" smtClean="0"/>
              <a:t>‹#›</a:t>
            </a:fld>
            <a:endParaRPr lang="en-US"/>
          </a:p>
        </p:txBody>
      </p:sp>
    </p:spTree>
    <p:extLst>
      <p:ext uri="{BB962C8B-B14F-4D97-AF65-F5344CB8AC3E}">
        <p14:creationId xmlns:p14="http://schemas.microsoft.com/office/powerpoint/2010/main" val="1478673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5AE8F74-BFAE-4C1A-9790-037948ED72E9}" type="datetimeFigureOut">
              <a:rPr lang="en-US" smtClean="0"/>
              <a:t>4/15/2019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56FF97-FD33-400B-9ABD-28439E225A45}" type="slidenum">
              <a:rPr lang="en-US" smtClean="0"/>
              <a:t>‹#›</a:t>
            </a:fld>
            <a:endParaRPr lang="en-US"/>
          </a:p>
        </p:txBody>
      </p:sp>
    </p:spTree>
    <p:extLst>
      <p:ext uri="{BB962C8B-B14F-4D97-AF65-F5344CB8AC3E}">
        <p14:creationId xmlns:p14="http://schemas.microsoft.com/office/powerpoint/2010/main" val="2752954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5AE8F74-BFAE-4C1A-9790-037948ED72E9}" type="datetimeFigureOut">
              <a:rPr lang="en-US" smtClean="0"/>
              <a:t>4/15/2019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56FF97-FD33-400B-9ABD-28439E225A45}" type="slidenum">
              <a:rPr lang="en-US" smtClean="0"/>
              <a:t>‹#›</a:t>
            </a:fld>
            <a:endParaRPr lang="en-US"/>
          </a:p>
        </p:txBody>
      </p:sp>
    </p:spTree>
    <p:extLst>
      <p:ext uri="{BB962C8B-B14F-4D97-AF65-F5344CB8AC3E}">
        <p14:creationId xmlns:p14="http://schemas.microsoft.com/office/powerpoint/2010/main" val="1224911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5AE8F74-BFAE-4C1A-9790-037948ED72E9}" type="datetimeFigureOut">
              <a:rPr lang="en-US" smtClean="0"/>
              <a:t>4/15/2019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56FF97-FD33-400B-9ABD-28439E225A45}" type="slidenum">
              <a:rPr lang="en-US" smtClean="0"/>
              <a:t>‹#›</a:t>
            </a:fld>
            <a:endParaRPr lang="en-US"/>
          </a:p>
        </p:txBody>
      </p:sp>
    </p:spTree>
    <p:extLst>
      <p:ext uri="{BB962C8B-B14F-4D97-AF65-F5344CB8AC3E}">
        <p14:creationId xmlns:p14="http://schemas.microsoft.com/office/powerpoint/2010/main" val="2797647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AE8F74-BFAE-4C1A-9790-037948ED72E9}" type="datetimeFigureOut">
              <a:rPr lang="en-US" smtClean="0"/>
              <a:t>4/15/2019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56FF97-FD33-400B-9ABD-28439E225A45}" type="slidenum">
              <a:rPr lang="en-US" smtClean="0"/>
              <a:t>‹#›</a:t>
            </a:fld>
            <a:endParaRPr lang="en-US"/>
          </a:p>
        </p:txBody>
      </p:sp>
    </p:spTree>
    <p:extLst>
      <p:ext uri="{BB962C8B-B14F-4D97-AF65-F5344CB8AC3E}">
        <p14:creationId xmlns:p14="http://schemas.microsoft.com/office/powerpoint/2010/main" val="412701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5AE8F74-BFAE-4C1A-9790-037948ED72E9}" type="datetimeFigureOut">
              <a:rPr lang="en-US" smtClean="0"/>
              <a:t>4/15/2019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56FF97-FD33-400B-9ABD-28439E225A45}" type="slidenum">
              <a:rPr lang="en-US" smtClean="0"/>
              <a:t>‹#›</a:t>
            </a:fld>
            <a:endParaRPr lang="en-US"/>
          </a:p>
        </p:txBody>
      </p:sp>
    </p:spTree>
    <p:extLst>
      <p:ext uri="{BB962C8B-B14F-4D97-AF65-F5344CB8AC3E}">
        <p14:creationId xmlns:p14="http://schemas.microsoft.com/office/powerpoint/2010/main" val="581296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5AE8F74-BFAE-4C1A-9790-037948ED72E9}" type="datetimeFigureOut">
              <a:rPr lang="en-US" smtClean="0"/>
              <a:t>4/15/2019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56FF97-FD33-400B-9ABD-28439E225A45}" type="slidenum">
              <a:rPr lang="en-US" smtClean="0"/>
              <a:t>‹#›</a:t>
            </a:fld>
            <a:endParaRPr lang="en-US"/>
          </a:p>
        </p:txBody>
      </p:sp>
    </p:spTree>
    <p:extLst>
      <p:ext uri="{BB962C8B-B14F-4D97-AF65-F5344CB8AC3E}">
        <p14:creationId xmlns:p14="http://schemas.microsoft.com/office/powerpoint/2010/main" val="4197407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AE8F74-BFAE-4C1A-9790-037948ED72E9}" type="datetimeFigureOut">
              <a:rPr lang="en-US" smtClean="0"/>
              <a:t>4/15/2019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56FF97-FD33-400B-9ABD-28439E225A45}" type="slidenum">
              <a:rPr lang="en-US" smtClean="0"/>
              <a:t>‹#›</a:t>
            </a:fld>
            <a:endParaRPr lang="en-US"/>
          </a:p>
        </p:txBody>
      </p:sp>
    </p:spTree>
    <p:extLst>
      <p:ext uri="{BB962C8B-B14F-4D97-AF65-F5344CB8AC3E}">
        <p14:creationId xmlns:p14="http://schemas.microsoft.com/office/powerpoint/2010/main" val="24995261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hyperlink" Target="https://www.youtube.com/watch?v=IOn-MnSldFE" TargetMode="Externa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8.xml"/></Relationships>
</file>

<file path=ppt/slides/_rels/slide2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2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8.xml"/></Relationships>
</file>

<file path=ppt/slides/_rels/slide218.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2" Type="http://schemas.openxmlformats.org/officeDocument/2006/relationships/hyperlink" Target="https://www.youtube.com/watch?v=QPKKQnijnsM" TargetMode="Externa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hyperlink" Target="https://www.youtube.com/watch?v=34LGPIXvU5M" TargetMode="Externa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8.xml"/></Relationships>
</file>

<file path=ppt/slides/_rels/slide24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8.xml"/></Relationships>
</file>

<file path=ppt/slides/_rels/slide24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8.xml"/></Relationships>
</file>

<file path=ppt/slides/_rels/slide24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8.xml"/></Relationships>
</file>

<file path=ppt/slides/_rels/slide25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5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8.xml"/></Relationships>
</file>

<file path=ppt/slides/_rels/slide25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8.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hyperlink" Target="https://www.youtube.com/watch?v=qFd1QvNPKmI"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dirty="0" smtClean="0"/>
              <a:t>Final Exam</a:t>
            </a:r>
            <a:br>
              <a:rPr lang="en-CA" dirty="0" smtClean="0"/>
            </a:b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11249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3">
            <a:extLst>
              <a:ext uri="{FF2B5EF4-FFF2-40B4-BE49-F238E27FC236}">
                <a16:creationId xmlns:a16="http://schemas.microsoft.com/office/drawing/2014/main" id="{A1CA697A-573E-4F10-B085-52643B6C8C6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2-38</a:t>
            </a:r>
          </a:p>
        </p:txBody>
      </p:sp>
      <p:sp>
        <p:nvSpPr>
          <p:cNvPr id="45059" name="Rectangle 2">
            <a:extLst>
              <a:ext uri="{FF2B5EF4-FFF2-40B4-BE49-F238E27FC236}">
                <a16:creationId xmlns:a16="http://schemas.microsoft.com/office/drawing/2014/main" id="{753C73BC-E76C-41FE-A95C-3448BB88087C}"/>
              </a:ext>
            </a:extLst>
          </p:cNvPr>
          <p:cNvSpPr>
            <a:spLocks noGrp="1" noChangeArrowheads="1"/>
          </p:cNvSpPr>
          <p:nvPr>
            <p:ph type="title"/>
          </p:nvPr>
        </p:nvSpPr>
        <p:spPr/>
        <p:txBody>
          <a:bodyPr/>
          <a:lstStyle/>
          <a:p>
            <a:pPr eaLnBrk="1" hangingPunct="1"/>
            <a:r>
              <a:rPr lang="en-US" altLang="en-US" sz="3200"/>
              <a:t>Categorical Imperative (2</a:t>
            </a:r>
            <a:r>
              <a:rPr lang="en-US" altLang="en-US" sz="3200" baseline="30000"/>
              <a:t>nd</a:t>
            </a:r>
            <a:r>
              <a:rPr lang="en-US" altLang="en-US" sz="3200"/>
              <a:t> Formulation)</a:t>
            </a:r>
          </a:p>
        </p:txBody>
      </p:sp>
      <p:sp>
        <p:nvSpPr>
          <p:cNvPr id="45060" name="Text Box 4">
            <a:extLst>
              <a:ext uri="{FF2B5EF4-FFF2-40B4-BE49-F238E27FC236}">
                <a16:creationId xmlns:a16="http://schemas.microsoft.com/office/drawing/2014/main" id="{A8D42714-2AB2-4483-8E42-C34DC4569E34}"/>
              </a:ext>
            </a:extLst>
          </p:cNvPr>
          <p:cNvSpPr txBox="1">
            <a:spLocks noChangeArrowheads="1"/>
          </p:cNvSpPr>
          <p:nvPr/>
        </p:nvSpPr>
        <p:spPr bwMode="auto">
          <a:xfrm>
            <a:off x="2713772" y="1701801"/>
            <a:ext cx="6545382"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lgn="ctr">
              <a:spcBef>
                <a:spcPct val="0"/>
              </a:spcBef>
              <a:buClrTx/>
              <a:buFontTx/>
              <a:buNone/>
            </a:pPr>
            <a:r>
              <a:rPr lang="en-US" altLang="en-US" sz="2800"/>
              <a:t>Act so that you treat both yourself</a:t>
            </a:r>
          </a:p>
          <a:p>
            <a:pPr algn="ctr">
              <a:spcBef>
                <a:spcPct val="0"/>
              </a:spcBef>
              <a:buClrTx/>
              <a:buFontTx/>
              <a:buNone/>
            </a:pPr>
            <a:r>
              <a:rPr lang="en-US" altLang="en-US" sz="2800"/>
              <a:t>and other people as ends in themselves</a:t>
            </a:r>
          </a:p>
          <a:p>
            <a:pPr algn="ctr">
              <a:spcBef>
                <a:spcPct val="0"/>
              </a:spcBef>
              <a:buClrTx/>
              <a:buFontTx/>
              <a:buNone/>
            </a:pPr>
            <a:r>
              <a:rPr lang="en-US" altLang="en-US" sz="2800"/>
              <a:t>and never only as a means to an end.</a:t>
            </a:r>
          </a:p>
        </p:txBody>
      </p:sp>
      <p:sp>
        <p:nvSpPr>
          <p:cNvPr id="45061" name="Line 7">
            <a:extLst>
              <a:ext uri="{FF2B5EF4-FFF2-40B4-BE49-F238E27FC236}">
                <a16:creationId xmlns:a16="http://schemas.microsoft.com/office/drawing/2014/main" id="{3EA59CA3-D084-4949-BC8E-64CCE8E19911}"/>
              </a:ext>
            </a:extLst>
          </p:cNvPr>
          <p:cNvSpPr>
            <a:spLocks noChangeShapeType="1"/>
          </p:cNvSpPr>
          <p:nvPr/>
        </p:nvSpPr>
        <p:spPr bwMode="auto">
          <a:xfrm>
            <a:off x="2667000" y="3505200"/>
            <a:ext cx="6934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45062" name="Text Box 8">
            <a:extLst>
              <a:ext uri="{FF2B5EF4-FFF2-40B4-BE49-F238E27FC236}">
                <a16:creationId xmlns:a16="http://schemas.microsoft.com/office/drawing/2014/main" id="{F6D8C62A-129C-4B9A-B342-E2880CF43FCF}"/>
              </a:ext>
            </a:extLst>
          </p:cNvPr>
          <p:cNvSpPr txBox="1">
            <a:spLocks noChangeArrowheads="1"/>
          </p:cNvSpPr>
          <p:nvPr/>
        </p:nvSpPr>
        <p:spPr bwMode="auto">
          <a:xfrm>
            <a:off x="2667000" y="3810001"/>
            <a:ext cx="615905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2400"/>
              <a:t>This is usually an easier formulation to work</a:t>
            </a:r>
          </a:p>
          <a:p>
            <a:pPr>
              <a:spcBef>
                <a:spcPct val="0"/>
              </a:spcBef>
              <a:buClrTx/>
              <a:buFontTx/>
              <a:buNone/>
            </a:pPr>
            <a:r>
              <a:rPr lang="en-US" altLang="en-US" sz="2400"/>
              <a:t>with than the first formulation of the</a:t>
            </a:r>
          </a:p>
          <a:p>
            <a:pPr>
              <a:spcBef>
                <a:spcPct val="0"/>
              </a:spcBef>
              <a:buClrTx/>
              <a:buFontTx/>
              <a:buNone/>
            </a:pPr>
            <a:r>
              <a:rPr lang="en-US" altLang="en-US" sz="2400"/>
              <a:t>Categorical Imperative.</a:t>
            </a:r>
          </a:p>
        </p:txBody>
      </p:sp>
    </p:spTree>
    <p:extLst>
      <p:ext uri="{BB962C8B-B14F-4D97-AF65-F5344CB8AC3E}">
        <p14:creationId xmlns:p14="http://schemas.microsoft.com/office/powerpoint/2010/main" val="848794570"/>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4-90</a:t>
            </a:r>
          </a:p>
        </p:txBody>
      </p:sp>
      <p:sp>
        <p:nvSpPr>
          <p:cNvPr id="105475" name="Rectangle 2"/>
          <p:cNvSpPr>
            <a:spLocks noGrp="1" noChangeArrowheads="1"/>
          </p:cNvSpPr>
          <p:nvPr>
            <p:ph type="title"/>
          </p:nvPr>
        </p:nvSpPr>
        <p:spPr/>
        <p:txBody>
          <a:bodyPr/>
          <a:lstStyle/>
          <a:p>
            <a:pPr eaLnBrk="1" hangingPunct="1"/>
            <a:r>
              <a:rPr lang="en-US" altLang="en-US" smtClean="0"/>
              <a:t>GNU Project and Linux</a:t>
            </a:r>
          </a:p>
        </p:txBody>
      </p:sp>
      <p:sp>
        <p:nvSpPr>
          <p:cNvPr id="105476" name="Rectangle 3"/>
          <p:cNvSpPr>
            <a:spLocks noGrp="1" noChangeArrowheads="1"/>
          </p:cNvSpPr>
          <p:nvPr>
            <p:ph type="body" idx="1"/>
          </p:nvPr>
        </p:nvSpPr>
        <p:spPr/>
        <p:txBody>
          <a:bodyPr/>
          <a:lstStyle/>
          <a:p>
            <a:pPr eaLnBrk="1" hangingPunct="1"/>
            <a:r>
              <a:rPr lang="en-US" altLang="en-US"/>
              <a:t>GNU Project</a:t>
            </a:r>
          </a:p>
          <a:p>
            <a:pPr lvl="1" eaLnBrk="1" hangingPunct="1"/>
            <a:r>
              <a:rPr lang="en-US" altLang="en-US"/>
              <a:t>Begun by Richard Stallman in 1984</a:t>
            </a:r>
          </a:p>
          <a:p>
            <a:pPr lvl="1" eaLnBrk="1" hangingPunct="1"/>
            <a:r>
              <a:rPr lang="en-US" altLang="en-US"/>
              <a:t>Goal: Develop open-source, Unix-like operating system</a:t>
            </a:r>
          </a:p>
          <a:p>
            <a:pPr lvl="1" eaLnBrk="1" hangingPunct="1"/>
            <a:r>
              <a:rPr lang="en-US" altLang="en-US"/>
              <a:t>Most components developed in late 1980s</a:t>
            </a:r>
          </a:p>
          <a:p>
            <a:pPr eaLnBrk="1" hangingPunct="1"/>
            <a:r>
              <a:rPr lang="en-US" altLang="en-US"/>
              <a:t>Linux</a:t>
            </a:r>
          </a:p>
          <a:p>
            <a:pPr lvl="1" eaLnBrk="1" hangingPunct="1"/>
            <a:r>
              <a:rPr lang="en-US" altLang="en-US"/>
              <a:t>Linus Torvalds wrote Unix-like kernel in 1991</a:t>
            </a:r>
          </a:p>
          <a:p>
            <a:pPr lvl="1" eaLnBrk="1" hangingPunct="1"/>
            <a:r>
              <a:rPr lang="en-US" altLang="en-US"/>
              <a:t>Combined with GNU components to make an O.S.</a:t>
            </a:r>
          </a:p>
          <a:p>
            <a:pPr lvl="1" eaLnBrk="1" hangingPunct="1"/>
            <a:r>
              <a:rPr lang="en-US" altLang="en-US"/>
              <a:t>Commonly called Linux</a:t>
            </a:r>
          </a:p>
        </p:txBody>
      </p:sp>
    </p:spTree>
    <p:extLst>
      <p:ext uri="{BB962C8B-B14F-4D97-AF65-F5344CB8AC3E}">
        <p14:creationId xmlns:p14="http://schemas.microsoft.com/office/powerpoint/2010/main" val="727857817"/>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4-91</a:t>
            </a:r>
          </a:p>
        </p:txBody>
      </p:sp>
      <p:sp>
        <p:nvSpPr>
          <p:cNvPr id="106499" name="Rectangle 2"/>
          <p:cNvSpPr>
            <a:spLocks noGrp="1" noChangeArrowheads="1"/>
          </p:cNvSpPr>
          <p:nvPr>
            <p:ph type="title"/>
          </p:nvPr>
        </p:nvSpPr>
        <p:spPr/>
        <p:txBody>
          <a:bodyPr/>
          <a:lstStyle/>
          <a:p>
            <a:pPr eaLnBrk="1" hangingPunct="1"/>
            <a:r>
              <a:rPr lang="en-US" altLang="en-US" smtClean="0"/>
              <a:t>Impact of Open-Source Software</a:t>
            </a:r>
          </a:p>
        </p:txBody>
      </p:sp>
      <p:sp>
        <p:nvSpPr>
          <p:cNvPr id="106500" name="Rectangle 3"/>
          <p:cNvSpPr>
            <a:spLocks noGrp="1" noChangeArrowheads="1"/>
          </p:cNvSpPr>
          <p:nvPr>
            <p:ph type="body" idx="1"/>
          </p:nvPr>
        </p:nvSpPr>
        <p:spPr/>
        <p:txBody>
          <a:bodyPr/>
          <a:lstStyle/>
          <a:p>
            <a:pPr eaLnBrk="1" hangingPunct="1"/>
            <a:r>
              <a:rPr lang="en-US" altLang="en-US" smtClean="0"/>
              <a:t>Linux an alternative to proprietary versions of Unix</a:t>
            </a:r>
          </a:p>
          <a:p>
            <a:pPr eaLnBrk="1" hangingPunct="1"/>
            <a:r>
              <a:rPr lang="en-US" altLang="en-US" smtClean="0"/>
              <a:t>Linux operating system on 97% of the world’s 500 fastest supercomputers (as of June 2014)</a:t>
            </a:r>
          </a:p>
        </p:txBody>
      </p:sp>
    </p:spTree>
    <p:extLst>
      <p:ext uri="{BB962C8B-B14F-4D97-AF65-F5344CB8AC3E}">
        <p14:creationId xmlns:p14="http://schemas.microsoft.com/office/powerpoint/2010/main" val="2735379593"/>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a:spLocks noGrp="1" noChangeArrowheads="1"/>
          </p:cNvSpPr>
          <p:nvPr>
            <p:ph type="title"/>
          </p:nvPr>
        </p:nvSpPr>
        <p:spPr>
          <a:xfrm>
            <a:off x="1981200" y="76200"/>
            <a:ext cx="8305800" cy="6096000"/>
          </a:xfrm>
        </p:spPr>
        <p:txBody>
          <a:bodyPr/>
          <a:lstStyle/>
          <a:p>
            <a:pPr eaLnBrk="1" hangingPunct="1"/>
            <a:r>
              <a:rPr lang="en-US" altLang="en-US" smtClean="0"/>
              <a:t>4.10 Creative Commons</a:t>
            </a:r>
          </a:p>
        </p:txBody>
      </p:sp>
      <p:sp>
        <p:nvSpPr>
          <p:cNvPr id="107523"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4-92</a:t>
            </a:r>
          </a:p>
        </p:txBody>
      </p:sp>
    </p:spTree>
    <p:extLst>
      <p:ext uri="{BB962C8B-B14F-4D97-AF65-F5344CB8AC3E}">
        <p14:creationId xmlns:p14="http://schemas.microsoft.com/office/powerpoint/2010/main" val="17814664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4-93</a:t>
            </a:r>
          </a:p>
        </p:txBody>
      </p:sp>
      <p:sp>
        <p:nvSpPr>
          <p:cNvPr id="108547" name="Rectangle 2"/>
          <p:cNvSpPr>
            <a:spLocks noGrp="1" noChangeArrowheads="1"/>
          </p:cNvSpPr>
          <p:nvPr>
            <p:ph type="title"/>
          </p:nvPr>
        </p:nvSpPr>
        <p:spPr/>
        <p:txBody>
          <a:bodyPr/>
          <a:lstStyle/>
          <a:p>
            <a:pPr eaLnBrk="1" hangingPunct="1"/>
            <a:r>
              <a:rPr lang="en-US" altLang="en-US" smtClean="0"/>
              <a:t>Streamlining Creative Re-use</a:t>
            </a:r>
          </a:p>
        </p:txBody>
      </p:sp>
      <p:sp>
        <p:nvSpPr>
          <p:cNvPr id="108548" name="Rectangle 3"/>
          <p:cNvSpPr>
            <a:spLocks noGrp="1" noChangeArrowheads="1"/>
          </p:cNvSpPr>
          <p:nvPr>
            <p:ph type="body" idx="1"/>
          </p:nvPr>
        </p:nvSpPr>
        <p:spPr>
          <a:xfrm>
            <a:off x="2286000" y="1295400"/>
            <a:ext cx="7772400" cy="4724400"/>
          </a:xfrm>
        </p:spPr>
        <p:txBody>
          <a:bodyPr>
            <a:normAutofit lnSpcReduction="10000"/>
          </a:bodyPr>
          <a:lstStyle/>
          <a:p>
            <a:pPr eaLnBrk="1" hangingPunct="1">
              <a:lnSpc>
                <a:spcPct val="90000"/>
              </a:lnSpc>
            </a:pPr>
            <a:r>
              <a:rPr lang="en-US" altLang="en-US"/>
              <a:t>Under current copyright law, eligible works are copyrighted the moment they are created</a:t>
            </a:r>
          </a:p>
          <a:p>
            <a:pPr eaLnBrk="1" hangingPunct="1">
              <a:lnSpc>
                <a:spcPct val="90000"/>
              </a:lnSpc>
            </a:pPr>
            <a:r>
              <a:rPr lang="en-US" altLang="en-US"/>
              <a:t>No copyright notice </a:t>
            </a:r>
            <a:r>
              <a:rPr lang="en-US" altLang="en-US" u="sng">
                <a:sym typeface="Symbol" panose="05050102010706020507" pitchFamily="18" charset="2"/>
              </a:rPr>
              <a:t>does not</a:t>
            </a:r>
            <a:r>
              <a:rPr lang="en-US" altLang="en-US">
                <a:sym typeface="Symbol" panose="05050102010706020507" pitchFamily="18" charset="2"/>
              </a:rPr>
              <a:t> mean </a:t>
            </a:r>
            <a:r>
              <a:rPr lang="en-US" altLang="en-US"/>
              <a:t>it’s okay to copy</a:t>
            </a:r>
          </a:p>
          <a:p>
            <a:pPr eaLnBrk="1" hangingPunct="1">
              <a:lnSpc>
                <a:spcPct val="90000"/>
              </a:lnSpc>
            </a:pPr>
            <a:r>
              <a:rPr lang="en-US" altLang="en-US"/>
              <a:t>Must contact people before using work</a:t>
            </a:r>
          </a:p>
          <a:p>
            <a:pPr eaLnBrk="1" hangingPunct="1">
              <a:lnSpc>
                <a:spcPct val="90000"/>
              </a:lnSpc>
            </a:pPr>
            <a:r>
              <a:rPr lang="en-US" altLang="en-US"/>
              <a:t>That slows down creative re-use</a:t>
            </a:r>
          </a:p>
          <a:p>
            <a:pPr eaLnBrk="1" hangingPunct="1">
              <a:lnSpc>
                <a:spcPct val="90000"/>
              </a:lnSpc>
            </a:pPr>
            <a:r>
              <a:rPr lang="en-US" altLang="en-US"/>
              <a:t>Free Creative Commons license indicates</a:t>
            </a:r>
          </a:p>
          <a:p>
            <a:pPr lvl="1" eaLnBrk="1" hangingPunct="1">
              <a:lnSpc>
                <a:spcPct val="90000"/>
              </a:lnSpc>
            </a:pPr>
            <a:r>
              <a:rPr lang="en-US" altLang="en-US" sz="2000"/>
              <a:t>Which kinds of copying are okay</a:t>
            </a:r>
          </a:p>
          <a:p>
            <a:pPr lvl="1" eaLnBrk="1" hangingPunct="1">
              <a:lnSpc>
                <a:spcPct val="90000"/>
              </a:lnSpc>
            </a:pPr>
            <a:r>
              <a:rPr lang="en-US" altLang="en-US" sz="2000"/>
              <a:t>Which rights are being retained</a:t>
            </a:r>
          </a:p>
          <a:p>
            <a:pPr eaLnBrk="1" hangingPunct="1">
              <a:lnSpc>
                <a:spcPct val="90000"/>
              </a:lnSpc>
            </a:pPr>
            <a:r>
              <a:rPr lang="en-US" altLang="en-US"/>
              <a:t>Flickr and Magnatune two well-known sites using Creative Commons licenses</a:t>
            </a:r>
          </a:p>
        </p:txBody>
      </p:sp>
    </p:spTree>
    <p:extLst>
      <p:ext uri="{BB962C8B-B14F-4D97-AF65-F5344CB8AC3E}">
        <p14:creationId xmlns:p14="http://schemas.microsoft.com/office/powerpoint/2010/main" val="3120612639"/>
      </p:ext>
    </p:extLst>
  </p:cSld>
  <p:clrMapOvr>
    <a:masterClrMapping/>
  </p:clrMapOvr>
  <p:transition spd="med">
    <p:wipe dir="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4-94</a:t>
            </a:r>
          </a:p>
        </p:txBody>
      </p:sp>
      <p:sp>
        <p:nvSpPr>
          <p:cNvPr id="109571" name="TextBox 2"/>
          <p:cNvSpPr txBox="1">
            <a:spLocks noChangeArrowheads="1"/>
          </p:cNvSpPr>
          <p:nvPr/>
        </p:nvSpPr>
        <p:spPr bwMode="auto">
          <a:xfrm>
            <a:off x="3886200" y="5943600"/>
            <a:ext cx="57150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900"/>
              <a:t>Screenshot from Creative Commons. Copyright © 2011 by Creative Commons. Reprinted with permission.</a:t>
            </a:r>
          </a:p>
        </p:txBody>
      </p:sp>
      <p:pic>
        <p:nvPicPr>
          <p:cNvPr id="109572" name="Picture 5" descr="qui04f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152400"/>
            <a:ext cx="66294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58684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Chapter 5 </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424767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noChangeArrowheads="1"/>
          </p:cNvSpPr>
          <p:nvPr>
            <p:ph type="title"/>
          </p:nvPr>
        </p:nvSpPr>
        <p:spPr>
          <a:xfrm>
            <a:off x="1981200" y="76200"/>
            <a:ext cx="8305800" cy="6096000"/>
          </a:xfrm>
        </p:spPr>
        <p:txBody>
          <a:bodyPr/>
          <a:lstStyle/>
          <a:p>
            <a:pPr eaLnBrk="1" hangingPunct="1"/>
            <a:r>
              <a:rPr lang="en-US" altLang="en-US" smtClean="0"/>
              <a:t>5.2 Perspectives on Privacy</a:t>
            </a:r>
          </a:p>
        </p:txBody>
      </p:sp>
      <p:sp>
        <p:nvSpPr>
          <p:cNvPr id="19459"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5-5</a:t>
            </a:r>
          </a:p>
        </p:txBody>
      </p:sp>
    </p:spTree>
    <p:extLst>
      <p:ext uri="{BB962C8B-B14F-4D97-AF65-F5344CB8AC3E}">
        <p14:creationId xmlns:p14="http://schemas.microsoft.com/office/powerpoint/2010/main" val="365106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5-6</a:t>
            </a:r>
          </a:p>
        </p:txBody>
      </p:sp>
      <p:sp>
        <p:nvSpPr>
          <p:cNvPr id="20483" name="Rectangle 2"/>
          <p:cNvSpPr>
            <a:spLocks noGrp="1" noChangeArrowheads="1"/>
          </p:cNvSpPr>
          <p:nvPr>
            <p:ph type="title"/>
          </p:nvPr>
        </p:nvSpPr>
        <p:spPr/>
        <p:txBody>
          <a:bodyPr/>
          <a:lstStyle/>
          <a:p>
            <a:pPr eaLnBrk="1" hangingPunct="1"/>
            <a:r>
              <a:rPr lang="en-US" altLang="en-US" smtClean="0"/>
              <a:t>Defining Privacy</a:t>
            </a:r>
          </a:p>
        </p:txBody>
      </p:sp>
      <p:sp>
        <p:nvSpPr>
          <p:cNvPr id="20484" name="Rectangle 3"/>
          <p:cNvSpPr>
            <a:spLocks noGrp="1" noChangeArrowheads="1"/>
          </p:cNvSpPr>
          <p:nvPr>
            <p:ph type="body" idx="1"/>
          </p:nvPr>
        </p:nvSpPr>
        <p:spPr>
          <a:xfrm>
            <a:off x="1981200" y="1295400"/>
            <a:ext cx="8305800" cy="4724400"/>
          </a:xfrm>
        </p:spPr>
        <p:txBody>
          <a:bodyPr/>
          <a:lstStyle/>
          <a:p>
            <a:pPr eaLnBrk="1" hangingPunct="1">
              <a:lnSpc>
                <a:spcPct val="90000"/>
              </a:lnSpc>
            </a:pPr>
            <a:r>
              <a:rPr lang="en-US" altLang="en-US"/>
              <a:t>Privacy related to notion of access</a:t>
            </a:r>
          </a:p>
          <a:p>
            <a:pPr eaLnBrk="1" hangingPunct="1">
              <a:lnSpc>
                <a:spcPct val="90000"/>
              </a:lnSpc>
            </a:pPr>
            <a:r>
              <a:rPr lang="en-US" altLang="en-US"/>
              <a:t>Access</a:t>
            </a:r>
          </a:p>
          <a:p>
            <a:pPr lvl="1" eaLnBrk="1" hangingPunct="1">
              <a:lnSpc>
                <a:spcPct val="90000"/>
              </a:lnSpc>
            </a:pPr>
            <a:r>
              <a:rPr lang="en-US" altLang="en-US"/>
              <a:t>Physical proximity to a person</a:t>
            </a:r>
          </a:p>
          <a:p>
            <a:pPr lvl="1" eaLnBrk="1" hangingPunct="1">
              <a:lnSpc>
                <a:spcPct val="90000"/>
              </a:lnSpc>
            </a:pPr>
            <a:r>
              <a:rPr lang="en-US" altLang="en-US"/>
              <a:t>Knowledge about a person</a:t>
            </a:r>
          </a:p>
          <a:p>
            <a:pPr eaLnBrk="1" hangingPunct="1">
              <a:lnSpc>
                <a:spcPct val="90000"/>
              </a:lnSpc>
            </a:pPr>
            <a:r>
              <a:rPr lang="en-US" altLang="en-US"/>
              <a:t>Privacy is a “zone of inaccessibility”</a:t>
            </a:r>
          </a:p>
          <a:p>
            <a:pPr eaLnBrk="1" hangingPunct="1">
              <a:lnSpc>
                <a:spcPct val="90000"/>
              </a:lnSpc>
            </a:pPr>
            <a:r>
              <a:rPr lang="en-US" altLang="en-US"/>
              <a:t>Privacy violations are an affront to human dignity</a:t>
            </a:r>
          </a:p>
          <a:p>
            <a:pPr eaLnBrk="1" hangingPunct="1">
              <a:lnSpc>
                <a:spcPct val="90000"/>
              </a:lnSpc>
            </a:pPr>
            <a:r>
              <a:rPr lang="en-US" altLang="en-US"/>
              <a:t>Too much individual privacy can harm society</a:t>
            </a:r>
          </a:p>
          <a:p>
            <a:pPr eaLnBrk="1" hangingPunct="1">
              <a:lnSpc>
                <a:spcPct val="90000"/>
              </a:lnSpc>
            </a:pPr>
            <a:r>
              <a:rPr lang="en-US" altLang="en-US"/>
              <a:t>Where to draw the line?</a:t>
            </a:r>
          </a:p>
        </p:txBody>
      </p:sp>
    </p:spTree>
    <p:extLst>
      <p:ext uri="{BB962C8B-B14F-4D97-AF65-F5344CB8AC3E}">
        <p14:creationId xmlns:p14="http://schemas.microsoft.com/office/powerpoint/2010/main" val="2539552369"/>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noChangeArrowheads="1"/>
          </p:cNvSpPr>
          <p:nvPr>
            <p:ph type="title"/>
          </p:nvPr>
        </p:nvSpPr>
        <p:spPr/>
        <p:txBody>
          <a:bodyPr/>
          <a:lstStyle/>
          <a:p>
            <a:r>
              <a:rPr lang="en-CA" altLang="en-US" smtClean="0"/>
              <a:t>XS – critical questions about privacy</a:t>
            </a:r>
          </a:p>
        </p:txBody>
      </p:sp>
      <p:sp>
        <p:nvSpPr>
          <p:cNvPr id="3" name="Content Placeholder 2">
            <a:extLst>
              <a:ext uri="{FF2B5EF4-FFF2-40B4-BE49-F238E27FC236}">
                <a16:creationId xmlns:a16="http://schemas.microsoft.com/office/drawing/2014/main" id="{C51CA6F1-6D03-4B18-875A-9085BD6387AE}"/>
              </a:ext>
            </a:extLst>
          </p:cNvPr>
          <p:cNvSpPr>
            <a:spLocks noGrp="1"/>
          </p:cNvSpPr>
          <p:nvPr>
            <p:ph idx="1"/>
          </p:nvPr>
        </p:nvSpPr>
        <p:spPr/>
        <p:txBody>
          <a:bodyPr/>
          <a:lstStyle/>
          <a:p>
            <a:pPr>
              <a:defRPr/>
            </a:pPr>
            <a:r>
              <a:rPr lang="en-CA" dirty="0"/>
              <a:t>Can a person harm you without you realizing it?</a:t>
            </a:r>
          </a:p>
          <a:p>
            <a:pPr>
              <a:defRPr/>
            </a:pPr>
            <a:r>
              <a:rPr lang="en-CA" dirty="0"/>
              <a:t>What are the benefits of privacy?</a:t>
            </a:r>
          </a:p>
          <a:p>
            <a:pPr>
              <a:defRPr/>
            </a:pPr>
            <a:r>
              <a:rPr lang="en-CA" dirty="0"/>
              <a:t>What are the harms of privacy?</a:t>
            </a:r>
          </a:p>
          <a:p>
            <a:pPr marL="0" indent="0">
              <a:buNone/>
              <a:defRPr/>
            </a:pPr>
            <a:endParaRPr lang="en-CA" dirty="0"/>
          </a:p>
        </p:txBody>
      </p:sp>
      <p:sp>
        <p:nvSpPr>
          <p:cNvPr id="21508" name="Slide Number Placeholder 3"/>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5-</a:t>
            </a:r>
            <a:fld id="{CC4250A5-AE56-4B3F-8DAA-A9A642E4C080}" type="slidenum">
              <a:rPr lang="en-US" altLang="en-US" sz="1000"/>
              <a:pPr>
                <a:spcBef>
                  <a:spcPct val="0"/>
                </a:spcBef>
                <a:buClrTx/>
                <a:buFontTx/>
                <a:buNone/>
              </a:pPr>
              <a:t>108</a:t>
            </a:fld>
            <a:endParaRPr lang="en-US" altLang="en-US" sz="1000"/>
          </a:p>
        </p:txBody>
      </p:sp>
    </p:spTree>
    <p:extLst>
      <p:ext uri="{BB962C8B-B14F-4D97-AF65-F5344CB8AC3E}">
        <p14:creationId xmlns:p14="http://schemas.microsoft.com/office/powerpoint/2010/main" val="206436571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5-7</a:t>
            </a:r>
          </a:p>
        </p:txBody>
      </p:sp>
      <p:sp>
        <p:nvSpPr>
          <p:cNvPr id="23555" name="Rectangle 2"/>
          <p:cNvSpPr>
            <a:spLocks noGrp="1" noChangeArrowheads="1"/>
          </p:cNvSpPr>
          <p:nvPr>
            <p:ph type="title"/>
          </p:nvPr>
        </p:nvSpPr>
        <p:spPr/>
        <p:txBody>
          <a:bodyPr/>
          <a:lstStyle/>
          <a:p>
            <a:pPr eaLnBrk="1" hangingPunct="1"/>
            <a:r>
              <a:rPr lang="en-US" altLang="en-US" smtClean="0"/>
              <a:t>Harms of Privacy</a:t>
            </a:r>
          </a:p>
        </p:txBody>
      </p:sp>
      <p:sp>
        <p:nvSpPr>
          <p:cNvPr id="23556" name="Rectangle 3"/>
          <p:cNvSpPr>
            <a:spLocks noGrp="1" noChangeArrowheads="1"/>
          </p:cNvSpPr>
          <p:nvPr>
            <p:ph type="body" idx="1"/>
          </p:nvPr>
        </p:nvSpPr>
        <p:spPr/>
        <p:txBody>
          <a:bodyPr/>
          <a:lstStyle/>
          <a:p>
            <a:pPr eaLnBrk="1" hangingPunct="1"/>
            <a:r>
              <a:rPr lang="en-US" altLang="en-US" smtClean="0"/>
              <a:t>Cover for illegal or immoral activities</a:t>
            </a:r>
          </a:p>
          <a:p>
            <a:pPr eaLnBrk="1" hangingPunct="1"/>
            <a:r>
              <a:rPr lang="en-US" altLang="en-US" smtClean="0"/>
              <a:t>Burden on the nuclear family</a:t>
            </a:r>
          </a:p>
          <a:p>
            <a:pPr eaLnBrk="1" hangingPunct="1"/>
            <a:r>
              <a:rPr lang="en-US" altLang="en-US" smtClean="0"/>
              <a:t>Hidden dysfunctional families</a:t>
            </a:r>
          </a:p>
          <a:p>
            <a:pPr eaLnBrk="1" hangingPunct="1"/>
            <a:r>
              <a:rPr lang="en-US" altLang="en-US" smtClean="0"/>
              <a:t>People on society’s fringes can be ignored</a:t>
            </a:r>
          </a:p>
        </p:txBody>
      </p:sp>
    </p:spTree>
    <p:extLst>
      <p:ext uri="{BB962C8B-B14F-4D97-AF65-F5344CB8AC3E}">
        <p14:creationId xmlns:p14="http://schemas.microsoft.com/office/powerpoint/2010/main" val="71958938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205C2EDF-CA37-4283-9C69-3B15E847126C}"/>
              </a:ext>
            </a:extLst>
          </p:cNvPr>
          <p:cNvSpPr>
            <a:spLocks noGrp="1"/>
          </p:cNvSpPr>
          <p:nvPr>
            <p:ph type="title"/>
          </p:nvPr>
        </p:nvSpPr>
        <p:spPr>
          <a:xfrm>
            <a:off x="1981200" y="76200"/>
            <a:ext cx="8305800" cy="1752600"/>
          </a:xfrm>
        </p:spPr>
        <p:txBody>
          <a:bodyPr/>
          <a:lstStyle/>
          <a:p>
            <a:pPr eaLnBrk="1" hangingPunct="1"/>
            <a:r>
              <a:rPr lang="en-US" altLang="en-US"/>
              <a:t>Kant: Wrong to Use Another Person Solely as a Means to an End</a:t>
            </a:r>
          </a:p>
        </p:txBody>
      </p:sp>
      <p:sp>
        <p:nvSpPr>
          <p:cNvPr id="46083" name="Slide Number Placeholder 2">
            <a:extLst>
              <a:ext uri="{FF2B5EF4-FFF2-40B4-BE49-F238E27FC236}">
                <a16:creationId xmlns:a16="http://schemas.microsoft.com/office/drawing/2014/main" id="{0D67B48D-FDB7-4E53-A236-656FED07702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2-39</a:t>
            </a:r>
          </a:p>
        </p:txBody>
      </p:sp>
      <p:pic>
        <p:nvPicPr>
          <p:cNvPr id="46084" name="Picture 6" descr="qui02f05">
            <a:extLst>
              <a:ext uri="{FF2B5EF4-FFF2-40B4-BE49-F238E27FC236}">
                <a16:creationId xmlns:a16="http://schemas.microsoft.com/office/drawing/2014/main" id="{9BAE169A-B984-47D5-9260-5370A048B9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1905001"/>
            <a:ext cx="6324600" cy="382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013623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5-8</a:t>
            </a:r>
          </a:p>
        </p:txBody>
      </p:sp>
      <p:sp>
        <p:nvSpPr>
          <p:cNvPr id="24579" name="Rectangle 2"/>
          <p:cNvSpPr>
            <a:spLocks noGrp="1" noChangeArrowheads="1"/>
          </p:cNvSpPr>
          <p:nvPr>
            <p:ph type="title"/>
          </p:nvPr>
        </p:nvSpPr>
        <p:spPr/>
        <p:txBody>
          <a:bodyPr/>
          <a:lstStyle/>
          <a:p>
            <a:pPr eaLnBrk="1" hangingPunct="1"/>
            <a:r>
              <a:rPr lang="en-US" altLang="en-US" smtClean="0"/>
              <a:t>Benefits of Privacy</a:t>
            </a:r>
          </a:p>
        </p:txBody>
      </p:sp>
      <p:sp>
        <p:nvSpPr>
          <p:cNvPr id="24580" name="Rectangle 3"/>
          <p:cNvSpPr>
            <a:spLocks noGrp="1" noChangeArrowheads="1"/>
          </p:cNvSpPr>
          <p:nvPr>
            <p:ph type="body" idx="1"/>
          </p:nvPr>
        </p:nvSpPr>
        <p:spPr/>
        <p:txBody>
          <a:bodyPr/>
          <a:lstStyle/>
          <a:p>
            <a:pPr eaLnBrk="1" hangingPunct="1"/>
            <a:r>
              <a:rPr lang="en-US" altLang="en-US" smtClean="0"/>
              <a:t>Individual growth</a:t>
            </a:r>
          </a:p>
          <a:p>
            <a:pPr eaLnBrk="1" hangingPunct="1"/>
            <a:r>
              <a:rPr lang="en-US" altLang="en-US" smtClean="0"/>
              <a:t>Individual responsibility</a:t>
            </a:r>
          </a:p>
          <a:p>
            <a:pPr eaLnBrk="1" hangingPunct="1"/>
            <a:r>
              <a:rPr lang="en-US" altLang="en-US" smtClean="0"/>
              <a:t>Freedom to be yourself</a:t>
            </a:r>
          </a:p>
          <a:p>
            <a:pPr eaLnBrk="1" hangingPunct="1"/>
            <a:r>
              <a:rPr lang="en-US" altLang="en-US" smtClean="0"/>
              <a:t>Intellectual and spiritual growth</a:t>
            </a:r>
          </a:p>
          <a:p>
            <a:pPr eaLnBrk="1" hangingPunct="1"/>
            <a:r>
              <a:rPr lang="en-US" altLang="en-US" smtClean="0"/>
              <a:t>Development of loving, trusting, caring, intimate relationships</a:t>
            </a:r>
          </a:p>
          <a:p>
            <a:pPr lvl="1" eaLnBrk="1" hangingPunct="1"/>
            <a:endParaRPr lang="en-US" altLang="en-US" smtClean="0"/>
          </a:p>
        </p:txBody>
      </p:sp>
    </p:spTree>
    <p:extLst>
      <p:ext uri="{BB962C8B-B14F-4D97-AF65-F5344CB8AC3E}">
        <p14:creationId xmlns:p14="http://schemas.microsoft.com/office/powerpoint/2010/main" val="3009220871"/>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5-9</a:t>
            </a:r>
          </a:p>
        </p:txBody>
      </p:sp>
      <p:sp>
        <p:nvSpPr>
          <p:cNvPr id="25603" name="Rectangle 2"/>
          <p:cNvSpPr>
            <a:spLocks noGrp="1" noChangeArrowheads="1"/>
          </p:cNvSpPr>
          <p:nvPr>
            <p:ph type="title"/>
          </p:nvPr>
        </p:nvSpPr>
        <p:spPr/>
        <p:txBody>
          <a:bodyPr/>
          <a:lstStyle/>
          <a:p>
            <a:pPr eaLnBrk="1" hangingPunct="1"/>
            <a:r>
              <a:rPr lang="en-US" altLang="en-US" smtClean="0"/>
              <a:t>Is There a Natural Right to Privacy?</a:t>
            </a:r>
          </a:p>
        </p:txBody>
      </p:sp>
      <p:sp>
        <p:nvSpPr>
          <p:cNvPr id="25604" name="Rectangle 3"/>
          <p:cNvSpPr>
            <a:spLocks noGrp="1" noChangeArrowheads="1"/>
          </p:cNvSpPr>
          <p:nvPr>
            <p:ph type="body" idx="1"/>
          </p:nvPr>
        </p:nvSpPr>
        <p:spPr/>
        <p:txBody>
          <a:bodyPr/>
          <a:lstStyle/>
          <a:p>
            <a:pPr eaLnBrk="1" hangingPunct="1">
              <a:lnSpc>
                <a:spcPct val="90000"/>
              </a:lnSpc>
            </a:pPr>
            <a:r>
              <a:rPr lang="en-US" altLang="en-US"/>
              <a:t>Privacy rights stem from property rights: “a man’s home is his castle”</a:t>
            </a:r>
          </a:p>
          <a:p>
            <a:pPr eaLnBrk="1" hangingPunct="1">
              <a:lnSpc>
                <a:spcPct val="90000"/>
              </a:lnSpc>
            </a:pPr>
            <a:r>
              <a:rPr lang="en-US" altLang="en-US"/>
              <a:t>Coercive Acts before American Revolution led to 3</a:t>
            </a:r>
            <a:r>
              <a:rPr lang="en-US" altLang="en-US" baseline="30000"/>
              <a:t>rd</a:t>
            </a:r>
            <a:r>
              <a:rPr lang="en-US" altLang="en-US"/>
              <a:t> Amendment to U.S. Constitution</a:t>
            </a:r>
          </a:p>
          <a:p>
            <a:pPr lvl="1" eaLnBrk="1" hangingPunct="1">
              <a:lnSpc>
                <a:spcPct val="90000"/>
              </a:lnSpc>
            </a:pPr>
            <a:r>
              <a:rPr lang="en-US" altLang="en-US"/>
              <a:t>Prohibits quartering soldiers in private homes</a:t>
            </a:r>
          </a:p>
          <a:p>
            <a:pPr eaLnBrk="1" hangingPunct="1">
              <a:lnSpc>
                <a:spcPct val="90000"/>
              </a:lnSpc>
            </a:pPr>
            <a:endParaRPr lang="en-US" altLang="en-US"/>
          </a:p>
        </p:txBody>
      </p:sp>
    </p:spTree>
    <p:extLst>
      <p:ext uri="{BB962C8B-B14F-4D97-AF65-F5344CB8AC3E}">
        <p14:creationId xmlns:p14="http://schemas.microsoft.com/office/powerpoint/2010/main" val="327495272"/>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noChangeArrowheads="1"/>
          </p:cNvSpPr>
          <p:nvPr>
            <p:ph type="title"/>
          </p:nvPr>
        </p:nvSpPr>
        <p:spPr/>
        <p:txBody>
          <a:bodyPr/>
          <a:lstStyle/>
          <a:p>
            <a:r>
              <a:rPr lang="en-CA" altLang="en-US" smtClean="0"/>
              <a:t>XS - Perspectives on Privacy Rights</a:t>
            </a:r>
          </a:p>
        </p:txBody>
      </p:sp>
      <p:sp>
        <p:nvSpPr>
          <p:cNvPr id="26627" name="Content Placeholder 2"/>
          <p:cNvSpPr>
            <a:spLocks noGrp="1" noChangeArrowheads="1"/>
          </p:cNvSpPr>
          <p:nvPr>
            <p:ph idx="1"/>
          </p:nvPr>
        </p:nvSpPr>
        <p:spPr>
          <a:xfrm>
            <a:off x="1981200" y="1219200"/>
            <a:ext cx="8305800" cy="5029200"/>
          </a:xfrm>
        </p:spPr>
        <p:txBody>
          <a:bodyPr/>
          <a:lstStyle/>
          <a:p>
            <a:pPr eaLnBrk="1" hangingPunct="1">
              <a:lnSpc>
                <a:spcPct val="90000"/>
              </a:lnSpc>
            </a:pPr>
            <a:r>
              <a:rPr lang="en-US" altLang="en-US" smtClean="0"/>
              <a:t>Samuel Warren and Louis Brandeis: People have “the right to be let alone.”</a:t>
            </a:r>
          </a:p>
          <a:p>
            <a:pPr lvl="1" eaLnBrk="1" hangingPunct="1">
              <a:lnSpc>
                <a:spcPct val="90000"/>
              </a:lnSpc>
            </a:pPr>
            <a:r>
              <a:rPr lang="en-US" altLang="en-US" smtClean="0"/>
              <a:t>Mental strain of press attention.</a:t>
            </a:r>
          </a:p>
          <a:p>
            <a:pPr eaLnBrk="1" hangingPunct="1">
              <a:lnSpc>
                <a:spcPct val="90000"/>
              </a:lnSpc>
            </a:pPr>
            <a:r>
              <a:rPr lang="en-US" altLang="en-US" smtClean="0"/>
              <a:t>Judith Jarvis Thomson: “Privacy rights” overlap other rights</a:t>
            </a:r>
          </a:p>
          <a:p>
            <a:pPr eaLnBrk="1" hangingPunct="1">
              <a:lnSpc>
                <a:spcPct val="90000"/>
              </a:lnSpc>
            </a:pPr>
            <a:r>
              <a:rPr lang="en-US" altLang="en-US" smtClean="0"/>
              <a:t>Conclusion: Privacy is not a natural right, but it is a prudential right</a:t>
            </a:r>
          </a:p>
          <a:p>
            <a:pPr lvl="1"/>
            <a:r>
              <a:rPr lang="en-CA" altLang="en-US" b="1" smtClean="0"/>
              <a:t>Prudential rights</a:t>
            </a:r>
            <a:r>
              <a:rPr lang="en-CA" altLang="en-US" smtClean="0"/>
              <a:t>: rights that society has because rational agents recognize the benefits of these rights. </a:t>
            </a:r>
          </a:p>
        </p:txBody>
      </p:sp>
      <p:sp>
        <p:nvSpPr>
          <p:cNvPr id="26628" name="Slide Number Placeholder 3"/>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5-</a:t>
            </a:r>
            <a:fld id="{CF11C45A-8C21-49E0-A7A1-5FAA24433B08}" type="slidenum">
              <a:rPr lang="en-US" altLang="en-US" sz="1000"/>
              <a:pPr>
                <a:spcBef>
                  <a:spcPct val="0"/>
                </a:spcBef>
                <a:buClrTx/>
                <a:buFontTx/>
                <a:buNone/>
              </a:pPr>
              <a:t>112</a:t>
            </a:fld>
            <a:endParaRPr lang="en-US" altLang="en-US" sz="1000"/>
          </a:p>
        </p:txBody>
      </p:sp>
    </p:spTree>
    <p:extLst>
      <p:ext uri="{BB962C8B-B14F-4D97-AF65-F5344CB8AC3E}">
        <p14:creationId xmlns:p14="http://schemas.microsoft.com/office/powerpoint/2010/main" val="406855659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noChangeArrowheads="1"/>
          </p:cNvSpPr>
          <p:nvPr>
            <p:ph type="title"/>
          </p:nvPr>
        </p:nvSpPr>
        <p:spPr>
          <a:xfrm>
            <a:off x="1524000" y="76200"/>
            <a:ext cx="9144000" cy="1524000"/>
          </a:xfrm>
        </p:spPr>
        <p:txBody>
          <a:bodyPr/>
          <a:lstStyle/>
          <a:p>
            <a:pPr eaLnBrk="1" hangingPunct="1"/>
            <a:r>
              <a:rPr lang="en-US" altLang="en-US" sz="2800"/>
              <a:t>Debate: Do People Have the Right to Be Left Alone?</a:t>
            </a:r>
          </a:p>
        </p:txBody>
      </p:sp>
      <p:sp>
        <p:nvSpPr>
          <p:cNvPr id="27651"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5-10</a:t>
            </a:r>
          </a:p>
        </p:txBody>
      </p:sp>
      <p:sp>
        <p:nvSpPr>
          <p:cNvPr id="27652" name="Rectangle 3"/>
          <p:cNvSpPr>
            <a:spLocks noChangeArrowheads="1"/>
          </p:cNvSpPr>
          <p:nvPr/>
        </p:nvSpPr>
        <p:spPr bwMode="auto">
          <a:xfrm>
            <a:off x="5638800" y="5867400"/>
            <a:ext cx="2268538"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eaLnBrk="1" hangingPunct="1">
              <a:spcBef>
                <a:spcPct val="0"/>
              </a:spcBef>
              <a:buClrTx/>
              <a:buFontTx/>
              <a:buNone/>
            </a:pPr>
            <a:r>
              <a:rPr lang="en-US" altLang="en-US" sz="900"/>
              <a:t>PhamousFotos / Splash News/Newscom</a:t>
            </a:r>
          </a:p>
        </p:txBody>
      </p:sp>
      <p:sp>
        <p:nvSpPr>
          <p:cNvPr id="27653" name="TextBox 1"/>
          <p:cNvSpPr txBox="1">
            <a:spLocks noChangeArrowheads="1"/>
          </p:cNvSpPr>
          <p:nvPr/>
        </p:nvSpPr>
        <p:spPr bwMode="auto">
          <a:xfrm>
            <a:off x="4076700" y="3346451"/>
            <a:ext cx="3124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eaLnBrk="1" hangingPunct="1">
              <a:spcBef>
                <a:spcPct val="0"/>
              </a:spcBef>
              <a:buClrTx/>
              <a:buFontTx/>
              <a:buNone/>
            </a:pPr>
            <a:endParaRPr lang="en-US" altLang="en-US" sz="2400" i="1"/>
          </a:p>
        </p:txBody>
      </p:sp>
      <p:pic>
        <p:nvPicPr>
          <p:cNvPr id="27654" name="Picture 5" descr="qui05f01.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1651000"/>
            <a:ext cx="6248400" cy="416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051391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noChangeArrowheads="1"/>
          </p:cNvSpPr>
          <p:nvPr>
            <p:ph type="title"/>
          </p:nvPr>
        </p:nvSpPr>
        <p:spPr>
          <a:xfrm>
            <a:off x="1981200" y="76200"/>
            <a:ext cx="8305800" cy="1447800"/>
          </a:xfrm>
        </p:spPr>
        <p:txBody>
          <a:bodyPr>
            <a:normAutofit fontScale="90000"/>
          </a:bodyPr>
          <a:lstStyle/>
          <a:p>
            <a:r>
              <a:rPr lang="en-CA" altLang="en-US" smtClean="0"/>
              <a:t>Debate: If we are always being recorded, people will behave better and be punished more justly.</a:t>
            </a:r>
          </a:p>
        </p:txBody>
      </p:sp>
      <p:sp>
        <p:nvSpPr>
          <p:cNvPr id="28675" name="Content Placeholder 2"/>
          <p:cNvSpPr>
            <a:spLocks noGrp="1" noChangeArrowheads="1"/>
          </p:cNvSpPr>
          <p:nvPr>
            <p:ph idx="1"/>
          </p:nvPr>
        </p:nvSpPr>
        <p:spPr>
          <a:xfrm>
            <a:off x="1981200" y="1600200"/>
            <a:ext cx="8305800" cy="4648200"/>
          </a:xfrm>
        </p:spPr>
        <p:txBody>
          <a:bodyPr/>
          <a:lstStyle/>
          <a:p>
            <a:r>
              <a:rPr lang="en-CA" altLang="en-US" smtClean="0">
                <a:hlinkClick r:id="rId2"/>
              </a:rPr>
              <a:t>Marge Simpson</a:t>
            </a:r>
            <a:r>
              <a:rPr lang="en-CA" altLang="en-US" smtClean="0"/>
              <a:t>: “you know the courts might not work anymore, but as long as everyone is always taping everyone else – justice will be done.” </a:t>
            </a:r>
          </a:p>
        </p:txBody>
      </p:sp>
      <p:sp>
        <p:nvSpPr>
          <p:cNvPr id="28676" name="Slide Number Placeholder 3"/>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5-</a:t>
            </a:r>
            <a:fld id="{4599AAA1-B221-4A0E-98B2-6175289CD8E1}" type="slidenum">
              <a:rPr lang="en-US" altLang="en-US" sz="1000"/>
              <a:pPr>
                <a:spcBef>
                  <a:spcPct val="0"/>
                </a:spcBef>
                <a:buClrTx/>
                <a:buFontTx/>
                <a:buNone/>
              </a:pPr>
              <a:t>114</a:t>
            </a:fld>
            <a:endParaRPr lang="en-US" altLang="en-US" sz="1000"/>
          </a:p>
        </p:txBody>
      </p:sp>
    </p:spTree>
    <p:extLst>
      <p:ext uri="{BB962C8B-B14F-4D97-AF65-F5344CB8AC3E}">
        <p14:creationId xmlns:p14="http://schemas.microsoft.com/office/powerpoint/2010/main" val="363110399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5-11</a:t>
            </a:r>
          </a:p>
        </p:txBody>
      </p:sp>
      <p:sp>
        <p:nvSpPr>
          <p:cNvPr id="29699" name="Rectangle 2"/>
          <p:cNvSpPr>
            <a:spLocks noGrp="1" noChangeArrowheads="1"/>
          </p:cNvSpPr>
          <p:nvPr>
            <p:ph type="title"/>
          </p:nvPr>
        </p:nvSpPr>
        <p:spPr/>
        <p:txBody>
          <a:bodyPr/>
          <a:lstStyle/>
          <a:p>
            <a:pPr eaLnBrk="1" hangingPunct="1"/>
            <a:r>
              <a:rPr lang="en-US" altLang="en-US" smtClean="0"/>
              <a:t>Privacy and Trust</a:t>
            </a:r>
          </a:p>
        </p:txBody>
      </p:sp>
      <p:sp>
        <p:nvSpPr>
          <p:cNvPr id="29700" name="Rectangle 3"/>
          <p:cNvSpPr>
            <a:spLocks noGrp="1" noChangeArrowheads="1"/>
          </p:cNvSpPr>
          <p:nvPr>
            <p:ph type="body" idx="1"/>
          </p:nvPr>
        </p:nvSpPr>
        <p:spPr>
          <a:xfrm>
            <a:off x="1981200" y="1143000"/>
            <a:ext cx="8305800" cy="4572000"/>
          </a:xfrm>
        </p:spPr>
        <p:txBody>
          <a:bodyPr/>
          <a:lstStyle/>
          <a:p>
            <a:pPr eaLnBrk="1" hangingPunct="1">
              <a:lnSpc>
                <a:spcPct val="90000"/>
              </a:lnSpc>
            </a:pPr>
            <a:r>
              <a:rPr lang="en-US" altLang="en-US"/>
              <a:t>Perhaps modern life is actually more private than life centuries ago</a:t>
            </a:r>
          </a:p>
          <a:p>
            <a:pPr lvl="1" eaLnBrk="1" hangingPunct="1">
              <a:lnSpc>
                <a:spcPct val="90000"/>
              </a:lnSpc>
            </a:pPr>
            <a:r>
              <a:rPr lang="en-US" altLang="en-US" sz="2000"/>
              <a:t>Most people don’t live with extended families</a:t>
            </a:r>
          </a:p>
          <a:p>
            <a:pPr lvl="1" eaLnBrk="1" hangingPunct="1">
              <a:lnSpc>
                <a:spcPct val="90000"/>
              </a:lnSpc>
            </a:pPr>
            <a:r>
              <a:rPr lang="en-US" altLang="en-US" sz="2000"/>
              <a:t>Automobile allows us to travel alone</a:t>
            </a:r>
          </a:p>
          <a:p>
            <a:pPr lvl="1" eaLnBrk="1" hangingPunct="1">
              <a:lnSpc>
                <a:spcPct val="90000"/>
              </a:lnSpc>
            </a:pPr>
            <a:r>
              <a:rPr lang="en-US" altLang="en-US" sz="2000"/>
              <a:t>Television v. public entertainment</a:t>
            </a:r>
          </a:p>
          <a:p>
            <a:pPr eaLnBrk="1" hangingPunct="1">
              <a:lnSpc>
                <a:spcPct val="90000"/>
              </a:lnSpc>
            </a:pPr>
            <a:r>
              <a:rPr lang="en-US" altLang="en-US"/>
              <a:t>Challenge: we now live among strangers</a:t>
            </a:r>
          </a:p>
          <a:p>
            <a:pPr eaLnBrk="1" hangingPunct="1">
              <a:lnSpc>
                <a:spcPct val="90000"/>
              </a:lnSpc>
            </a:pPr>
            <a:r>
              <a:rPr lang="en-US" altLang="en-US"/>
              <a:t>Remedy: establishing reputations</a:t>
            </a:r>
          </a:p>
          <a:p>
            <a:pPr lvl="1" eaLnBrk="1" hangingPunct="1">
              <a:lnSpc>
                <a:spcPct val="90000"/>
              </a:lnSpc>
            </a:pPr>
            <a:r>
              <a:rPr lang="en-US" altLang="en-US" sz="2000"/>
              <a:t>Ordeal, such as lie detector test or drug test</a:t>
            </a:r>
          </a:p>
          <a:p>
            <a:pPr lvl="1" eaLnBrk="1" hangingPunct="1">
              <a:lnSpc>
                <a:spcPct val="90000"/>
              </a:lnSpc>
            </a:pPr>
            <a:r>
              <a:rPr lang="en-US" altLang="en-US" sz="2000"/>
              <a:t>Credential, such as driver’s license, key, ID card, college degree</a:t>
            </a:r>
          </a:p>
          <a:p>
            <a:pPr eaLnBrk="1" hangingPunct="1">
              <a:lnSpc>
                <a:spcPct val="90000"/>
              </a:lnSpc>
            </a:pPr>
            <a:r>
              <a:rPr lang="en-US" altLang="en-US"/>
              <a:t>Establishing reputation </a:t>
            </a:r>
            <a:r>
              <a:rPr lang="en-US" altLang="en-US">
                <a:sym typeface="Symbol" panose="05050102010706020507" pitchFamily="18" charset="2"/>
              </a:rPr>
              <a:t>is done at the cost of reducing privacy</a:t>
            </a:r>
          </a:p>
        </p:txBody>
      </p:sp>
    </p:spTree>
    <p:extLst>
      <p:ext uri="{BB962C8B-B14F-4D97-AF65-F5344CB8AC3E}">
        <p14:creationId xmlns:p14="http://schemas.microsoft.com/office/powerpoint/2010/main" val="3724674940"/>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noChangeArrowheads="1"/>
          </p:cNvSpPr>
          <p:nvPr>
            <p:ph type="title"/>
          </p:nvPr>
        </p:nvSpPr>
        <p:spPr>
          <a:xfrm>
            <a:off x="1905000" y="2819400"/>
            <a:ext cx="8305800" cy="1143000"/>
          </a:xfrm>
        </p:spPr>
        <p:txBody>
          <a:bodyPr/>
          <a:lstStyle/>
          <a:p>
            <a:r>
              <a:rPr lang="en-US" altLang="en-US" smtClean="0"/>
              <a:t>5.4 Data Mining</a:t>
            </a:r>
          </a:p>
        </p:txBody>
      </p:sp>
      <p:sp>
        <p:nvSpPr>
          <p:cNvPr id="55299"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5-36</a:t>
            </a:r>
          </a:p>
        </p:txBody>
      </p:sp>
    </p:spTree>
    <p:extLst>
      <p:ext uri="{BB962C8B-B14F-4D97-AF65-F5344CB8AC3E}">
        <p14:creationId xmlns:p14="http://schemas.microsoft.com/office/powerpoint/2010/main" val="20622267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5-37</a:t>
            </a:r>
          </a:p>
        </p:txBody>
      </p:sp>
      <p:sp>
        <p:nvSpPr>
          <p:cNvPr id="56323" name="Rectangle 2"/>
          <p:cNvSpPr>
            <a:spLocks noGrp="1" noChangeArrowheads="1"/>
          </p:cNvSpPr>
          <p:nvPr>
            <p:ph type="title"/>
          </p:nvPr>
        </p:nvSpPr>
        <p:spPr/>
        <p:txBody>
          <a:bodyPr/>
          <a:lstStyle/>
          <a:p>
            <a:pPr eaLnBrk="1" hangingPunct="1"/>
            <a:r>
              <a:rPr lang="en-US" altLang="en-US" smtClean="0"/>
              <a:t>Data Mining Defined</a:t>
            </a:r>
          </a:p>
        </p:txBody>
      </p:sp>
      <p:sp>
        <p:nvSpPr>
          <p:cNvPr id="56324" name="Rectangle 3"/>
          <p:cNvSpPr>
            <a:spLocks noGrp="1" noChangeArrowheads="1"/>
          </p:cNvSpPr>
          <p:nvPr>
            <p:ph type="body" idx="1"/>
          </p:nvPr>
        </p:nvSpPr>
        <p:spPr/>
        <p:txBody>
          <a:bodyPr/>
          <a:lstStyle/>
          <a:p>
            <a:pPr eaLnBrk="1" hangingPunct="1">
              <a:lnSpc>
                <a:spcPct val="90000"/>
              </a:lnSpc>
            </a:pPr>
            <a:r>
              <a:rPr lang="en-US" altLang="en-US" smtClean="0"/>
              <a:t>Searching records in one or more databases, looking for patterns or relationships</a:t>
            </a:r>
          </a:p>
          <a:p>
            <a:pPr eaLnBrk="1" hangingPunct="1">
              <a:lnSpc>
                <a:spcPct val="90000"/>
              </a:lnSpc>
            </a:pPr>
            <a:r>
              <a:rPr lang="en-US" altLang="en-US" smtClean="0"/>
              <a:t>Can be used to create profiles of individuals</a:t>
            </a:r>
          </a:p>
          <a:p>
            <a:pPr eaLnBrk="1" hangingPunct="1">
              <a:lnSpc>
                <a:spcPct val="90000"/>
              </a:lnSpc>
            </a:pPr>
            <a:r>
              <a:rPr lang="en-US" altLang="en-US" smtClean="0"/>
              <a:t>Allows companies to build more personal relationships with customers</a:t>
            </a:r>
          </a:p>
        </p:txBody>
      </p:sp>
    </p:spTree>
    <p:extLst>
      <p:ext uri="{BB962C8B-B14F-4D97-AF65-F5344CB8AC3E}">
        <p14:creationId xmlns:p14="http://schemas.microsoft.com/office/powerpoint/2010/main" val="1436430452"/>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noChangeArrowheads="1"/>
          </p:cNvSpPr>
          <p:nvPr>
            <p:ph type="title"/>
          </p:nvPr>
        </p:nvSpPr>
        <p:spPr/>
        <p:txBody>
          <a:bodyPr/>
          <a:lstStyle/>
          <a:p>
            <a:r>
              <a:rPr lang="en-US" altLang="en-US" smtClean="0"/>
              <a:t>Google’s Personalized Search</a:t>
            </a:r>
          </a:p>
        </p:txBody>
      </p:sp>
      <p:sp>
        <p:nvSpPr>
          <p:cNvPr id="57347" name="Content Placeholder 2"/>
          <p:cNvSpPr>
            <a:spLocks noGrp="1" noChangeArrowheads="1"/>
          </p:cNvSpPr>
          <p:nvPr>
            <p:ph idx="1"/>
          </p:nvPr>
        </p:nvSpPr>
        <p:spPr/>
        <p:txBody>
          <a:bodyPr/>
          <a:lstStyle/>
          <a:p>
            <a:r>
              <a:rPr lang="en-US" altLang="en-US" smtClean="0"/>
              <a:t>Secondary use: Information collected for one purpose use for another purpose</a:t>
            </a:r>
          </a:p>
          <a:p>
            <a:r>
              <a:rPr lang="en-US" altLang="en-US" smtClean="0"/>
              <a:t>Google keeps track of your search queries and Web pages you have visited</a:t>
            </a:r>
          </a:p>
          <a:p>
            <a:pPr lvl="1"/>
            <a:r>
              <a:rPr lang="en-US" altLang="en-US" smtClean="0"/>
              <a:t>It uses this information to infer your interests and determine which pages to return</a:t>
            </a:r>
          </a:p>
          <a:p>
            <a:pPr lvl="1"/>
            <a:r>
              <a:rPr lang="en-US" altLang="en-US" smtClean="0"/>
              <a:t>Example: “bass” could refer to fishing or music</a:t>
            </a:r>
          </a:p>
          <a:p>
            <a:r>
              <a:rPr lang="en-US" altLang="en-US" smtClean="0"/>
              <a:t>Also used by retailers for direct marketing</a:t>
            </a:r>
          </a:p>
        </p:txBody>
      </p:sp>
      <p:sp>
        <p:nvSpPr>
          <p:cNvPr id="5734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5-38</a:t>
            </a:r>
          </a:p>
        </p:txBody>
      </p:sp>
    </p:spTree>
    <p:extLst>
      <p:ext uri="{BB962C8B-B14F-4D97-AF65-F5344CB8AC3E}">
        <p14:creationId xmlns:p14="http://schemas.microsoft.com/office/powerpoint/2010/main" val="228997282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noChangeArrowheads="1"/>
          </p:cNvSpPr>
          <p:nvPr>
            <p:ph type="title"/>
          </p:nvPr>
        </p:nvSpPr>
        <p:spPr/>
        <p:txBody>
          <a:bodyPr/>
          <a:lstStyle/>
          <a:p>
            <a:pPr eaLnBrk="1" hangingPunct="1"/>
            <a:r>
              <a:rPr lang="en-US" altLang="en-US" smtClean="0"/>
              <a:t>Secondary Uses of Information</a:t>
            </a:r>
          </a:p>
        </p:txBody>
      </p:sp>
      <p:sp>
        <p:nvSpPr>
          <p:cNvPr id="58371"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5-39</a:t>
            </a:r>
          </a:p>
        </p:txBody>
      </p:sp>
      <p:pic>
        <p:nvPicPr>
          <p:cNvPr id="58372" name="Picture 6" descr="qui05f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1371601"/>
            <a:ext cx="5105400" cy="407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6919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3">
            <a:extLst>
              <a:ext uri="{FF2B5EF4-FFF2-40B4-BE49-F238E27FC236}">
                <a16:creationId xmlns:a16="http://schemas.microsoft.com/office/drawing/2014/main" id="{93D5EBC1-7057-41F1-B022-6543D0D6B73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2-40</a:t>
            </a:r>
          </a:p>
        </p:txBody>
      </p:sp>
      <p:sp>
        <p:nvSpPr>
          <p:cNvPr id="47107" name="Rectangle 2">
            <a:extLst>
              <a:ext uri="{FF2B5EF4-FFF2-40B4-BE49-F238E27FC236}">
                <a16:creationId xmlns:a16="http://schemas.microsoft.com/office/drawing/2014/main" id="{44718A64-51E0-4E29-965B-EE7ABF8A78E4}"/>
              </a:ext>
            </a:extLst>
          </p:cNvPr>
          <p:cNvSpPr>
            <a:spLocks noGrp="1" noChangeArrowheads="1"/>
          </p:cNvSpPr>
          <p:nvPr>
            <p:ph type="title"/>
          </p:nvPr>
        </p:nvSpPr>
        <p:spPr/>
        <p:txBody>
          <a:bodyPr/>
          <a:lstStyle/>
          <a:p>
            <a:pPr eaLnBrk="1" hangingPunct="1"/>
            <a:r>
              <a:rPr lang="en-US" altLang="en-US" dirty="0"/>
              <a:t>Plagiarism Scenario (p. 70)</a:t>
            </a:r>
          </a:p>
        </p:txBody>
      </p:sp>
      <p:sp>
        <p:nvSpPr>
          <p:cNvPr id="47108" name="Rectangle 3">
            <a:extLst>
              <a:ext uri="{FF2B5EF4-FFF2-40B4-BE49-F238E27FC236}">
                <a16:creationId xmlns:a16="http://schemas.microsoft.com/office/drawing/2014/main" id="{322D9842-B030-4D8E-B392-D5FCC16751BC}"/>
              </a:ext>
            </a:extLst>
          </p:cNvPr>
          <p:cNvSpPr>
            <a:spLocks noGrp="1" noChangeArrowheads="1"/>
          </p:cNvSpPr>
          <p:nvPr>
            <p:ph type="body" idx="1"/>
          </p:nvPr>
        </p:nvSpPr>
        <p:spPr>
          <a:xfrm>
            <a:off x="1828800" y="1600200"/>
            <a:ext cx="8610600" cy="4114800"/>
          </a:xfrm>
        </p:spPr>
        <p:txBody>
          <a:bodyPr/>
          <a:lstStyle/>
          <a:p>
            <a:pPr eaLnBrk="1" hangingPunct="1">
              <a:lnSpc>
                <a:spcPct val="90000"/>
              </a:lnSpc>
            </a:pPr>
            <a:r>
              <a:rPr lang="en-US" altLang="en-US"/>
              <a:t>Carla</a:t>
            </a:r>
          </a:p>
          <a:p>
            <a:pPr lvl="1" eaLnBrk="1" hangingPunct="1">
              <a:lnSpc>
                <a:spcPct val="90000"/>
              </a:lnSpc>
            </a:pPr>
            <a:r>
              <a:rPr lang="en-US" altLang="en-US"/>
              <a:t>Single mother</a:t>
            </a:r>
          </a:p>
          <a:p>
            <a:pPr lvl="1" eaLnBrk="1" hangingPunct="1">
              <a:lnSpc>
                <a:spcPct val="90000"/>
              </a:lnSpc>
            </a:pPr>
            <a:r>
              <a:rPr lang="en-US" altLang="en-US"/>
              <a:t>Works full time</a:t>
            </a:r>
          </a:p>
          <a:p>
            <a:pPr lvl="1" eaLnBrk="1" hangingPunct="1">
              <a:lnSpc>
                <a:spcPct val="90000"/>
              </a:lnSpc>
            </a:pPr>
            <a:r>
              <a:rPr lang="en-US" altLang="en-US"/>
              <a:t>Takes two evening courses/semester</a:t>
            </a:r>
          </a:p>
          <a:p>
            <a:pPr eaLnBrk="1" hangingPunct="1">
              <a:lnSpc>
                <a:spcPct val="90000"/>
              </a:lnSpc>
            </a:pPr>
            <a:r>
              <a:rPr lang="en-US" altLang="en-US"/>
              <a:t>History class</a:t>
            </a:r>
          </a:p>
          <a:p>
            <a:pPr lvl="1" eaLnBrk="1" hangingPunct="1">
              <a:lnSpc>
                <a:spcPct val="90000"/>
              </a:lnSpc>
            </a:pPr>
            <a:r>
              <a:rPr lang="en-US" altLang="en-US"/>
              <a:t>Requires more work than normal</a:t>
            </a:r>
          </a:p>
          <a:p>
            <a:pPr lvl="1" eaLnBrk="1" hangingPunct="1">
              <a:lnSpc>
                <a:spcPct val="90000"/>
              </a:lnSpc>
            </a:pPr>
            <a:r>
              <a:rPr lang="en-US" altLang="en-US"/>
              <a:t>Carla earning an “A” on all work so far</a:t>
            </a:r>
          </a:p>
          <a:p>
            <a:pPr lvl="1" eaLnBrk="1" hangingPunct="1">
              <a:lnSpc>
                <a:spcPct val="90000"/>
              </a:lnSpc>
            </a:pPr>
            <a:r>
              <a:rPr lang="en-US" altLang="en-US"/>
              <a:t>Carla doesn’t have time to write final report</a:t>
            </a:r>
          </a:p>
          <a:p>
            <a:pPr eaLnBrk="1" hangingPunct="1">
              <a:lnSpc>
                <a:spcPct val="90000"/>
              </a:lnSpc>
            </a:pPr>
            <a:r>
              <a:rPr lang="en-US" altLang="en-US"/>
              <a:t>Carla purchases report; submits it as her own work</a:t>
            </a:r>
          </a:p>
          <a:p>
            <a:pPr eaLnBrk="1" hangingPunct="1">
              <a:lnSpc>
                <a:spcPct val="90000"/>
              </a:lnSpc>
            </a:pPr>
            <a:endParaRPr lang="en-US" altLang="en-US"/>
          </a:p>
          <a:p>
            <a:pPr eaLnBrk="1" hangingPunct="1">
              <a:lnSpc>
                <a:spcPct val="90000"/>
              </a:lnSpc>
            </a:pPr>
            <a:endParaRPr lang="en-US" altLang="en-US"/>
          </a:p>
        </p:txBody>
      </p:sp>
    </p:spTree>
    <p:extLst>
      <p:ext uri="{BB962C8B-B14F-4D97-AF65-F5344CB8AC3E}">
        <p14:creationId xmlns:p14="http://schemas.microsoft.com/office/powerpoint/2010/main" val="1838823036"/>
      </p:ext>
    </p:extLst>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noChangeArrowheads="1"/>
          </p:cNvSpPr>
          <p:nvPr>
            <p:ph type="title"/>
          </p:nvPr>
        </p:nvSpPr>
        <p:spPr/>
        <p:txBody>
          <a:bodyPr/>
          <a:lstStyle/>
          <a:p>
            <a:r>
              <a:rPr lang="en-US" altLang="en-US" smtClean="0"/>
              <a:t>Collaborative Filtering</a:t>
            </a:r>
          </a:p>
        </p:txBody>
      </p:sp>
      <p:sp>
        <p:nvSpPr>
          <p:cNvPr id="59395" name="Content Placeholder 2"/>
          <p:cNvSpPr>
            <a:spLocks noGrp="1" noChangeArrowheads="1"/>
          </p:cNvSpPr>
          <p:nvPr>
            <p:ph idx="1"/>
          </p:nvPr>
        </p:nvSpPr>
        <p:spPr/>
        <p:txBody>
          <a:bodyPr/>
          <a:lstStyle/>
          <a:p>
            <a:r>
              <a:rPr lang="en-US" altLang="en-US" smtClean="0"/>
              <a:t>Form of data mining</a:t>
            </a:r>
          </a:p>
          <a:p>
            <a:r>
              <a:rPr lang="en-US" altLang="en-US" smtClean="0"/>
              <a:t>Analyze information about preferences of large number of people to predict what one person may prefer</a:t>
            </a:r>
          </a:p>
          <a:p>
            <a:pPr lvl="1"/>
            <a:r>
              <a:rPr lang="en-US" altLang="en-US" smtClean="0"/>
              <a:t>Explicit method: people rank preferences</a:t>
            </a:r>
          </a:p>
          <a:p>
            <a:pPr lvl="1"/>
            <a:r>
              <a:rPr lang="en-US" altLang="en-US" smtClean="0"/>
              <a:t>Implicit method: keep track of purchases</a:t>
            </a:r>
          </a:p>
          <a:p>
            <a:r>
              <a:rPr lang="en-US" altLang="en-US" smtClean="0"/>
              <a:t>Used by online retailers and movie sites</a:t>
            </a:r>
          </a:p>
        </p:txBody>
      </p:sp>
      <p:sp>
        <p:nvSpPr>
          <p:cNvPr id="5939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5-40</a:t>
            </a:r>
          </a:p>
        </p:txBody>
      </p:sp>
    </p:spTree>
    <p:extLst>
      <p:ext uri="{BB962C8B-B14F-4D97-AF65-F5344CB8AC3E}">
        <p14:creationId xmlns:p14="http://schemas.microsoft.com/office/powerpoint/2010/main" val="141969001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noChangeArrowheads="1"/>
          </p:cNvSpPr>
          <p:nvPr>
            <p:ph type="title"/>
          </p:nvPr>
        </p:nvSpPr>
        <p:spPr/>
        <p:txBody>
          <a:bodyPr/>
          <a:lstStyle/>
          <a:p>
            <a:r>
              <a:rPr lang="en-CA" altLang="en-US" smtClean="0"/>
              <a:t>Unintended consequences of collaborative filtering.</a:t>
            </a:r>
          </a:p>
        </p:txBody>
      </p:sp>
      <p:sp>
        <p:nvSpPr>
          <p:cNvPr id="60419" name="Content Placeholder 2"/>
          <p:cNvSpPr>
            <a:spLocks noGrp="1" noChangeArrowheads="1"/>
          </p:cNvSpPr>
          <p:nvPr>
            <p:ph idx="1"/>
          </p:nvPr>
        </p:nvSpPr>
        <p:spPr/>
        <p:txBody>
          <a:bodyPr/>
          <a:lstStyle/>
          <a:p>
            <a:r>
              <a:rPr lang="en-US" altLang="en-US" smtClean="0"/>
              <a:t>XS  - might this promote stereotypes in predictive search algorithms? What other effects might it have? Are these the programmers’ responsibility?</a:t>
            </a:r>
          </a:p>
          <a:p>
            <a:endParaRPr lang="en-CA" altLang="en-US" smtClean="0"/>
          </a:p>
        </p:txBody>
      </p:sp>
      <p:sp>
        <p:nvSpPr>
          <p:cNvPr id="60420" name="Slide Number Placeholder 3"/>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5-</a:t>
            </a:r>
            <a:fld id="{E18AFA97-BF32-41B2-A8B1-45C8003A7263}" type="slidenum">
              <a:rPr lang="en-US" altLang="en-US" sz="1000"/>
              <a:pPr>
                <a:spcBef>
                  <a:spcPct val="0"/>
                </a:spcBef>
                <a:buClrTx/>
                <a:buFontTx/>
                <a:buNone/>
              </a:pPr>
              <a:t>121</a:t>
            </a:fld>
            <a:endParaRPr lang="en-US" altLang="en-US" sz="1000"/>
          </a:p>
        </p:txBody>
      </p:sp>
    </p:spTree>
    <p:extLst>
      <p:ext uri="{BB962C8B-B14F-4D97-AF65-F5344CB8AC3E}">
        <p14:creationId xmlns:p14="http://schemas.microsoft.com/office/powerpoint/2010/main" val="146301200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5-41</a:t>
            </a:r>
          </a:p>
        </p:txBody>
      </p:sp>
      <p:sp>
        <p:nvSpPr>
          <p:cNvPr id="61443" name="Rectangle 2"/>
          <p:cNvSpPr>
            <a:spLocks noGrp="1" noChangeArrowheads="1"/>
          </p:cNvSpPr>
          <p:nvPr>
            <p:ph type="title"/>
          </p:nvPr>
        </p:nvSpPr>
        <p:spPr/>
        <p:txBody>
          <a:bodyPr/>
          <a:lstStyle/>
          <a:p>
            <a:pPr eaLnBrk="1" hangingPunct="1"/>
            <a:r>
              <a:rPr lang="en-US" altLang="en-US" sz="3200"/>
              <a:t>Ownership of Transaction Information</a:t>
            </a:r>
          </a:p>
        </p:txBody>
      </p:sp>
      <p:sp>
        <p:nvSpPr>
          <p:cNvPr id="61444" name="Rectangle 3"/>
          <p:cNvSpPr>
            <a:spLocks noGrp="1" noChangeArrowheads="1"/>
          </p:cNvSpPr>
          <p:nvPr>
            <p:ph type="body" idx="1"/>
          </p:nvPr>
        </p:nvSpPr>
        <p:spPr/>
        <p:txBody>
          <a:bodyPr/>
          <a:lstStyle/>
          <a:p>
            <a:pPr eaLnBrk="1" hangingPunct="1"/>
            <a:r>
              <a:rPr lang="en-US" altLang="en-US" sz="2400"/>
              <a:t>Who controls transaction information?</a:t>
            </a:r>
          </a:p>
          <a:p>
            <a:pPr lvl="1" eaLnBrk="1" hangingPunct="1"/>
            <a:r>
              <a:rPr lang="en-US" altLang="en-US" sz="2000"/>
              <a:t>Buyer?</a:t>
            </a:r>
          </a:p>
          <a:p>
            <a:pPr lvl="1" eaLnBrk="1" hangingPunct="1"/>
            <a:r>
              <a:rPr lang="en-US" altLang="en-US" sz="2000"/>
              <a:t>Seller?</a:t>
            </a:r>
          </a:p>
          <a:p>
            <a:pPr lvl="1" eaLnBrk="1" hangingPunct="1"/>
            <a:r>
              <a:rPr lang="en-US" altLang="en-US" sz="2000"/>
              <a:t>Both?</a:t>
            </a:r>
          </a:p>
          <a:p>
            <a:pPr eaLnBrk="1" hangingPunct="1"/>
            <a:r>
              <a:rPr lang="en-US" altLang="en-US" sz="2400"/>
              <a:t>Opt-in: Consumer must explicitly give permission before the organization can share info</a:t>
            </a:r>
          </a:p>
          <a:p>
            <a:pPr eaLnBrk="1" hangingPunct="1"/>
            <a:r>
              <a:rPr lang="en-US" altLang="en-US" sz="2400"/>
              <a:t>Opt-out: Organization can share info until consumer explicitly forbid it</a:t>
            </a:r>
          </a:p>
          <a:p>
            <a:pPr eaLnBrk="1" hangingPunct="1"/>
            <a:r>
              <a:rPr lang="en-US" altLang="en-US" sz="2400"/>
              <a:t>Opt-in is a barrier for new businesses, so direct marketing organizations prefer opt-out</a:t>
            </a:r>
          </a:p>
        </p:txBody>
      </p:sp>
    </p:spTree>
    <p:extLst>
      <p:ext uri="{BB962C8B-B14F-4D97-AF65-F5344CB8AC3E}">
        <p14:creationId xmlns:p14="http://schemas.microsoft.com/office/powerpoint/2010/main" val="1793470723"/>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noChangeArrowheads="1"/>
          </p:cNvSpPr>
          <p:nvPr>
            <p:ph type="title"/>
          </p:nvPr>
        </p:nvSpPr>
        <p:spPr/>
        <p:txBody>
          <a:bodyPr/>
          <a:lstStyle/>
          <a:p>
            <a:r>
              <a:rPr lang="en-US" altLang="en-US" smtClean="0"/>
              <a:t>Targeting Pregnant Women</a:t>
            </a:r>
          </a:p>
        </p:txBody>
      </p:sp>
      <p:sp>
        <p:nvSpPr>
          <p:cNvPr id="62467" name="Content Placeholder 2"/>
          <p:cNvSpPr>
            <a:spLocks noGrp="1" noChangeArrowheads="1"/>
          </p:cNvSpPr>
          <p:nvPr>
            <p:ph idx="1"/>
          </p:nvPr>
        </p:nvSpPr>
        <p:spPr>
          <a:xfrm>
            <a:off x="1981200" y="1371600"/>
            <a:ext cx="8305800" cy="4114800"/>
          </a:xfrm>
        </p:spPr>
        <p:txBody>
          <a:bodyPr>
            <a:normAutofit lnSpcReduction="10000"/>
          </a:bodyPr>
          <a:lstStyle/>
          <a:p>
            <a:r>
              <a:rPr lang="en-US" altLang="en-US"/>
              <a:t>Most people keep shopping at the same stores, but new parents have malleable shopping habits</a:t>
            </a:r>
          </a:p>
          <a:p>
            <a:r>
              <a:rPr lang="en-US" altLang="en-US"/>
              <a:t>Targeting pregnant women a good way to attract new customers</a:t>
            </a:r>
          </a:p>
          <a:p>
            <a:r>
              <a:rPr lang="en-US" altLang="en-US"/>
              <a:t>Target did data mining to predict customers in second trimester of pregnancy</a:t>
            </a:r>
          </a:p>
          <a:p>
            <a:pPr lvl="1"/>
            <a:r>
              <a:rPr lang="en-US" altLang="en-US"/>
              <a:t>Large amounts of unscented lotion, extra-large bags of cotton balls, nutritional supplements</a:t>
            </a:r>
          </a:p>
          <a:p>
            <a:r>
              <a:rPr lang="en-US" altLang="en-US"/>
              <a:t>Mailings included offers for unrelated items with offers for diapers, baby clothes, etc.</a:t>
            </a:r>
          </a:p>
        </p:txBody>
      </p:sp>
      <p:sp>
        <p:nvSpPr>
          <p:cNvPr id="6246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5-</a:t>
            </a:r>
            <a:fld id="{7356B350-5EBA-4CDB-8E10-9E856C3BAA0E}" type="slidenum">
              <a:rPr lang="en-US" altLang="en-US" sz="1000"/>
              <a:pPr>
                <a:spcBef>
                  <a:spcPct val="0"/>
                </a:spcBef>
                <a:buClrTx/>
                <a:buFontTx/>
                <a:buNone/>
              </a:pPr>
              <a:t>123</a:t>
            </a:fld>
            <a:endParaRPr lang="en-US" altLang="en-US" sz="1000"/>
          </a:p>
        </p:txBody>
      </p:sp>
    </p:spTree>
    <p:extLst>
      <p:ext uri="{BB962C8B-B14F-4D97-AF65-F5344CB8AC3E}">
        <p14:creationId xmlns:p14="http://schemas.microsoft.com/office/powerpoint/2010/main" val="102438348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noChangeArrowheads="1"/>
          </p:cNvSpPr>
          <p:nvPr>
            <p:ph type="title"/>
          </p:nvPr>
        </p:nvSpPr>
        <p:spPr/>
        <p:txBody>
          <a:bodyPr/>
          <a:lstStyle/>
          <a:p>
            <a:r>
              <a:rPr lang="en-US" altLang="en-US" smtClean="0"/>
              <a:t>Credit Reports</a:t>
            </a:r>
          </a:p>
        </p:txBody>
      </p:sp>
      <p:sp>
        <p:nvSpPr>
          <p:cNvPr id="63491" name="Content Placeholder 2"/>
          <p:cNvSpPr>
            <a:spLocks noGrp="1" noChangeArrowheads="1"/>
          </p:cNvSpPr>
          <p:nvPr>
            <p:ph idx="1"/>
          </p:nvPr>
        </p:nvSpPr>
        <p:spPr/>
        <p:txBody>
          <a:bodyPr/>
          <a:lstStyle/>
          <a:p>
            <a:r>
              <a:rPr lang="en-US" altLang="en-US"/>
              <a:t>Example of how information about customers can itself become a commodity</a:t>
            </a:r>
          </a:p>
          <a:p>
            <a:r>
              <a:rPr lang="en-US" altLang="en-US"/>
              <a:t>Credit bureaus</a:t>
            </a:r>
          </a:p>
          <a:p>
            <a:pPr lvl="1"/>
            <a:r>
              <a:rPr lang="en-US" altLang="en-US"/>
              <a:t>Keep track of an individual’s assets, debts, and history of paying bills and repaying loans</a:t>
            </a:r>
          </a:p>
          <a:p>
            <a:pPr lvl="1"/>
            <a:r>
              <a:rPr lang="en-US" altLang="en-US"/>
              <a:t>Sell credit reports to banks, credit card companies, and other potential lenders</a:t>
            </a:r>
          </a:p>
          <a:p>
            <a:r>
              <a:rPr lang="en-US" altLang="en-US"/>
              <a:t>System gives you more choices in where to borrow money</a:t>
            </a:r>
          </a:p>
          <a:p>
            <a:r>
              <a:rPr lang="en-US" altLang="en-US"/>
              <a:t>Poor credit can hurt employment prospects</a:t>
            </a:r>
          </a:p>
          <a:p>
            <a:endParaRPr lang="en-US" altLang="en-US" smtClean="0"/>
          </a:p>
        </p:txBody>
      </p:sp>
      <p:sp>
        <p:nvSpPr>
          <p:cNvPr id="6349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5-43</a:t>
            </a:r>
          </a:p>
        </p:txBody>
      </p:sp>
    </p:spTree>
    <p:extLst>
      <p:ext uri="{BB962C8B-B14F-4D97-AF65-F5344CB8AC3E}">
        <p14:creationId xmlns:p14="http://schemas.microsoft.com/office/powerpoint/2010/main" val="206125513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noChangeArrowheads="1"/>
          </p:cNvSpPr>
          <p:nvPr>
            <p:ph type="title"/>
          </p:nvPr>
        </p:nvSpPr>
        <p:spPr/>
        <p:txBody>
          <a:bodyPr/>
          <a:lstStyle/>
          <a:p>
            <a:r>
              <a:rPr lang="en-US" altLang="en-US" smtClean="0"/>
              <a:t>Targeted Direct Mail</a:t>
            </a:r>
          </a:p>
        </p:txBody>
      </p:sp>
      <p:sp>
        <p:nvSpPr>
          <p:cNvPr id="64515" name="Content Placeholder 2"/>
          <p:cNvSpPr>
            <a:spLocks noGrp="1" noChangeArrowheads="1"/>
          </p:cNvSpPr>
          <p:nvPr>
            <p:ph idx="1"/>
          </p:nvPr>
        </p:nvSpPr>
        <p:spPr/>
        <p:txBody>
          <a:bodyPr/>
          <a:lstStyle/>
          <a:p>
            <a:r>
              <a:rPr lang="en-US" altLang="en-US" sz="2400"/>
              <a:t>Businesses mail advertisements only to those most likely to purchase products</a:t>
            </a:r>
          </a:p>
          <a:p>
            <a:r>
              <a:rPr lang="en-US" altLang="en-US" sz="2400"/>
              <a:t>Data brokers provide customized mailing lists created for information gathered online and offline</a:t>
            </a:r>
          </a:p>
          <a:p>
            <a:r>
              <a:rPr lang="en-US" altLang="en-US" sz="2400">
                <a:sym typeface="Symbol" panose="05050102010706020507" pitchFamily="18" charset="2"/>
              </a:rPr>
              <a:t>Example of making inferences for targeted direct mail</a:t>
            </a:r>
          </a:p>
          <a:p>
            <a:pPr lvl="1"/>
            <a:r>
              <a:rPr lang="en-US" altLang="en-US" sz="2000">
                <a:sym typeface="Symbol" panose="05050102010706020507" pitchFamily="18" charset="2"/>
              </a:rPr>
              <a:t>Shopping for clothes online + frequent fast-food dining + subscribing to premium cable TV channels  more likely to be obese</a:t>
            </a:r>
            <a:endParaRPr lang="en-US" altLang="en-US" sz="2000"/>
          </a:p>
          <a:p>
            <a:r>
              <a:rPr lang="en-US" altLang="en-US" sz="2400"/>
              <a:t>Two shoppers visiting same site may pay different prices based on inferences about their relative affluence</a:t>
            </a:r>
          </a:p>
        </p:txBody>
      </p:sp>
      <p:sp>
        <p:nvSpPr>
          <p:cNvPr id="6451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5-44</a:t>
            </a:r>
          </a:p>
        </p:txBody>
      </p:sp>
    </p:spTree>
    <p:extLst>
      <p:ext uri="{BB962C8B-B14F-4D97-AF65-F5344CB8AC3E}">
        <p14:creationId xmlns:p14="http://schemas.microsoft.com/office/powerpoint/2010/main" val="33679617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noChangeArrowheads="1"/>
          </p:cNvSpPr>
          <p:nvPr>
            <p:ph type="title"/>
          </p:nvPr>
        </p:nvSpPr>
        <p:spPr/>
        <p:txBody>
          <a:bodyPr/>
          <a:lstStyle/>
          <a:p>
            <a:r>
              <a:rPr lang="en-CA" altLang="en-US" smtClean="0"/>
              <a:t>XS – personalized markets</a:t>
            </a:r>
          </a:p>
        </p:txBody>
      </p:sp>
      <p:sp>
        <p:nvSpPr>
          <p:cNvPr id="65539" name="Content Placeholder 2"/>
          <p:cNvSpPr>
            <a:spLocks noGrp="1" noChangeArrowheads="1"/>
          </p:cNvSpPr>
          <p:nvPr>
            <p:ph idx="1"/>
          </p:nvPr>
        </p:nvSpPr>
        <p:spPr/>
        <p:txBody>
          <a:bodyPr/>
          <a:lstStyle/>
          <a:p>
            <a:r>
              <a:rPr lang="en-CA" altLang="en-US" smtClean="0"/>
              <a:t>Free markets function on the basis of common prices that give consumers equal economic rights.</a:t>
            </a:r>
          </a:p>
          <a:p>
            <a:r>
              <a:rPr lang="en-CA" altLang="en-US" smtClean="0"/>
              <a:t>Is it alright for stores to offer different prices to different people, depending on what it knows about them?</a:t>
            </a:r>
          </a:p>
          <a:p>
            <a:pPr lvl="1"/>
            <a:r>
              <a:rPr lang="en-CA" altLang="en-US" smtClean="0"/>
              <a:t>How do you react to sales? Are you rich? What race/age are you?</a:t>
            </a:r>
          </a:p>
        </p:txBody>
      </p:sp>
      <p:sp>
        <p:nvSpPr>
          <p:cNvPr id="65540" name="Slide Number Placeholder 3"/>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5-</a:t>
            </a:r>
            <a:fld id="{A39D4F1A-DFA3-4EA7-97CF-D5737BE915F1}" type="slidenum">
              <a:rPr lang="en-US" altLang="en-US" sz="1000"/>
              <a:pPr>
                <a:spcBef>
                  <a:spcPct val="0"/>
                </a:spcBef>
                <a:buClrTx/>
                <a:buFontTx/>
                <a:buNone/>
              </a:pPr>
              <a:t>126</a:t>
            </a:fld>
            <a:endParaRPr lang="en-US" altLang="en-US" sz="1000"/>
          </a:p>
        </p:txBody>
      </p:sp>
    </p:spTree>
    <p:extLst>
      <p:ext uri="{BB962C8B-B14F-4D97-AF65-F5344CB8AC3E}">
        <p14:creationId xmlns:p14="http://schemas.microsoft.com/office/powerpoint/2010/main" val="341302917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noChangeArrowheads="1"/>
          </p:cNvSpPr>
          <p:nvPr>
            <p:ph type="title"/>
          </p:nvPr>
        </p:nvSpPr>
        <p:spPr/>
        <p:txBody>
          <a:bodyPr/>
          <a:lstStyle/>
          <a:p>
            <a:r>
              <a:rPr lang="en-US" altLang="en-US" smtClean="0"/>
              <a:t>Microtargeting</a:t>
            </a:r>
          </a:p>
        </p:txBody>
      </p:sp>
      <p:sp>
        <p:nvSpPr>
          <p:cNvPr id="66563" name="Content Placeholder 2"/>
          <p:cNvSpPr>
            <a:spLocks noGrp="1" noChangeArrowheads="1"/>
          </p:cNvSpPr>
          <p:nvPr>
            <p:ph idx="1"/>
          </p:nvPr>
        </p:nvSpPr>
        <p:spPr/>
        <p:txBody>
          <a:bodyPr/>
          <a:lstStyle/>
          <a:p>
            <a:r>
              <a:rPr lang="en-US" altLang="en-US"/>
              <a:t>Political campaigns determine voters most likely to support particular candidates</a:t>
            </a:r>
          </a:p>
          <a:p>
            <a:pPr lvl="1"/>
            <a:r>
              <a:rPr lang="en-US" altLang="en-US"/>
              <a:t>Voter registration</a:t>
            </a:r>
          </a:p>
          <a:p>
            <a:pPr lvl="1"/>
            <a:r>
              <a:rPr lang="en-US" altLang="en-US"/>
              <a:t>Voting frequency</a:t>
            </a:r>
          </a:p>
          <a:p>
            <a:pPr lvl="1"/>
            <a:r>
              <a:rPr lang="en-US" altLang="en-US"/>
              <a:t>Consumer data</a:t>
            </a:r>
          </a:p>
          <a:p>
            <a:pPr lvl="1"/>
            <a:r>
              <a:rPr lang="en-US" altLang="en-US"/>
              <a:t>GIS data</a:t>
            </a:r>
          </a:p>
          <a:p>
            <a:r>
              <a:rPr lang="en-US" altLang="en-US"/>
              <a:t>Target direct mailings, emails, text messages, home visits to most likely supporters</a:t>
            </a:r>
          </a:p>
        </p:txBody>
      </p:sp>
      <p:sp>
        <p:nvSpPr>
          <p:cNvPr id="6656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5-45</a:t>
            </a:r>
          </a:p>
        </p:txBody>
      </p:sp>
    </p:spTree>
    <p:extLst>
      <p:ext uri="{BB962C8B-B14F-4D97-AF65-F5344CB8AC3E}">
        <p14:creationId xmlns:p14="http://schemas.microsoft.com/office/powerpoint/2010/main" val="13833147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noChangeArrowheads="1"/>
          </p:cNvSpPr>
          <p:nvPr>
            <p:ph type="title"/>
          </p:nvPr>
        </p:nvSpPr>
        <p:spPr/>
        <p:txBody>
          <a:bodyPr/>
          <a:lstStyle/>
          <a:p>
            <a:r>
              <a:rPr lang="en-US" altLang="en-US" smtClean="0"/>
              <a:t>Social Network Analysis</a:t>
            </a:r>
          </a:p>
        </p:txBody>
      </p:sp>
      <p:sp>
        <p:nvSpPr>
          <p:cNvPr id="67587" name="Content Placeholder 2"/>
          <p:cNvSpPr>
            <a:spLocks noGrp="1" noChangeArrowheads="1"/>
          </p:cNvSpPr>
          <p:nvPr>
            <p:ph idx="1"/>
          </p:nvPr>
        </p:nvSpPr>
        <p:spPr/>
        <p:txBody>
          <a:bodyPr/>
          <a:lstStyle/>
          <a:p>
            <a:r>
              <a:rPr lang="en-US" altLang="en-US" smtClean="0"/>
              <a:t>Collect information from social networks to inform decisions</a:t>
            </a:r>
          </a:p>
          <a:p>
            <a:r>
              <a:rPr lang="en-US" altLang="en-US" smtClean="0"/>
              <a:t>Bharti Airtel (India) offers special promotions to “influencers”</a:t>
            </a:r>
          </a:p>
          <a:p>
            <a:r>
              <a:rPr lang="en-US" altLang="en-US" smtClean="0"/>
              <a:t>Police use Facebook and Twitter posts to deploy officers on big party nights</a:t>
            </a:r>
          </a:p>
          <a:p>
            <a:r>
              <a:rPr lang="en-US" altLang="en-US" smtClean="0"/>
              <a:t>Banks combine social network data with credit reports to determine creditworthiness</a:t>
            </a:r>
          </a:p>
          <a:p>
            <a:endParaRPr lang="en-US" altLang="en-US" smtClean="0"/>
          </a:p>
          <a:p>
            <a:endParaRPr lang="en-US" altLang="en-US" smtClean="0"/>
          </a:p>
        </p:txBody>
      </p:sp>
      <p:sp>
        <p:nvSpPr>
          <p:cNvPr id="6758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5-46</a:t>
            </a:r>
          </a:p>
        </p:txBody>
      </p:sp>
    </p:spTree>
    <p:extLst>
      <p:ext uri="{BB962C8B-B14F-4D97-AF65-F5344CB8AC3E}">
        <p14:creationId xmlns:p14="http://schemas.microsoft.com/office/powerpoint/2010/main" val="323751265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noChangeArrowheads="1"/>
          </p:cNvSpPr>
          <p:nvPr>
            <p:ph type="title"/>
          </p:nvPr>
        </p:nvSpPr>
        <p:spPr/>
        <p:txBody>
          <a:bodyPr/>
          <a:lstStyle/>
          <a:p>
            <a:r>
              <a:rPr lang="en-US" altLang="en-US" smtClean="0"/>
              <a:t>Netflix Prize</a:t>
            </a:r>
          </a:p>
        </p:txBody>
      </p:sp>
      <p:sp>
        <p:nvSpPr>
          <p:cNvPr id="68611" name="Content Placeholder 2"/>
          <p:cNvSpPr>
            <a:spLocks noGrp="1" noChangeArrowheads="1"/>
          </p:cNvSpPr>
          <p:nvPr>
            <p:ph idx="1"/>
          </p:nvPr>
        </p:nvSpPr>
        <p:spPr/>
        <p:txBody>
          <a:bodyPr/>
          <a:lstStyle/>
          <a:p>
            <a:r>
              <a:rPr lang="en-US" altLang="en-US" sz="2400"/>
              <a:t>Netflix offered $1 million prize to any group that could come up with a significantly better algorithm for predicting user ratings (2006)</a:t>
            </a:r>
          </a:p>
          <a:p>
            <a:r>
              <a:rPr lang="en-US" altLang="en-US" sz="2400"/>
              <a:t>Released more than 100 million movie ratings from a half million customers</a:t>
            </a:r>
          </a:p>
          <a:p>
            <a:pPr lvl="1"/>
            <a:r>
              <a:rPr lang="en-US" altLang="en-US" sz="2000"/>
              <a:t>Stripped ratings of private information</a:t>
            </a:r>
          </a:p>
          <a:p>
            <a:r>
              <a:rPr lang="en-US" altLang="en-US" sz="2400"/>
              <a:t>Researchers demonstrated that ratings not truly anonymous if a little more information from individuals was available</a:t>
            </a:r>
          </a:p>
          <a:p>
            <a:r>
              <a:rPr lang="en-US" altLang="en-US" sz="2400"/>
              <a:t>U.S. Federal Trade Commission complaint and lawsuit</a:t>
            </a:r>
          </a:p>
          <a:p>
            <a:r>
              <a:rPr lang="en-US" altLang="en-US" sz="2400"/>
              <a:t>Netflix canceled sequel to Netflix Prize (2010)</a:t>
            </a:r>
          </a:p>
        </p:txBody>
      </p:sp>
      <p:sp>
        <p:nvSpPr>
          <p:cNvPr id="6861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5-47</a:t>
            </a:r>
          </a:p>
        </p:txBody>
      </p:sp>
    </p:spTree>
    <p:extLst>
      <p:ext uri="{BB962C8B-B14F-4D97-AF65-F5344CB8AC3E}">
        <p14:creationId xmlns:p14="http://schemas.microsoft.com/office/powerpoint/2010/main" val="2260816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3">
            <a:extLst>
              <a:ext uri="{FF2B5EF4-FFF2-40B4-BE49-F238E27FC236}">
                <a16:creationId xmlns:a16="http://schemas.microsoft.com/office/drawing/2014/main" id="{EA3B3A59-6F36-4802-A091-70E6DCA9FE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2-41</a:t>
            </a:r>
          </a:p>
        </p:txBody>
      </p:sp>
      <p:sp>
        <p:nvSpPr>
          <p:cNvPr id="48131" name="Rectangle 2">
            <a:extLst>
              <a:ext uri="{FF2B5EF4-FFF2-40B4-BE49-F238E27FC236}">
                <a16:creationId xmlns:a16="http://schemas.microsoft.com/office/drawing/2014/main" id="{98CDD465-2000-4654-8816-96C4080E36E6}"/>
              </a:ext>
            </a:extLst>
          </p:cNvPr>
          <p:cNvSpPr>
            <a:spLocks noGrp="1" noChangeArrowheads="1"/>
          </p:cNvSpPr>
          <p:nvPr>
            <p:ph type="title"/>
          </p:nvPr>
        </p:nvSpPr>
        <p:spPr/>
        <p:txBody>
          <a:bodyPr/>
          <a:lstStyle/>
          <a:p>
            <a:pPr eaLnBrk="1" hangingPunct="1"/>
            <a:r>
              <a:rPr lang="en-US" altLang="en-US"/>
              <a:t>Kantian Evaluation (1</a:t>
            </a:r>
            <a:r>
              <a:rPr lang="en-US" altLang="en-US" baseline="30000"/>
              <a:t>st</a:t>
            </a:r>
            <a:r>
              <a:rPr lang="en-US" altLang="en-US"/>
              <a:t> Formulation)</a:t>
            </a:r>
          </a:p>
        </p:txBody>
      </p:sp>
      <p:sp>
        <p:nvSpPr>
          <p:cNvPr id="48132" name="Rectangle 3">
            <a:extLst>
              <a:ext uri="{FF2B5EF4-FFF2-40B4-BE49-F238E27FC236}">
                <a16:creationId xmlns:a16="http://schemas.microsoft.com/office/drawing/2014/main" id="{800E2150-EB13-4155-A7F7-9F3671B80281}"/>
              </a:ext>
            </a:extLst>
          </p:cNvPr>
          <p:cNvSpPr>
            <a:spLocks noGrp="1" noChangeArrowheads="1"/>
          </p:cNvSpPr>
          <p:nvPr>
            <p:ph type="body" idx="1"/>
          </p:nvPr>
        </p:nvSpPr>
        <p:spPr/>
        <p:txBody>
          <a:bodyPr/>
          <a:lstStyle/>
          <a:p>
            <a:pPr eaLnBrk="1" hangingPunct="1"/>
            <a:r>
              <a:rPr lang="en-US" altLang="en-US"/>
              <a:t>Carla wants credit for plagiarized report</a:t>
            </a:r>
          </a:p>
          <a:p>
            <a:pPr eaLnBrk="1" hangingPunct="1"/>
            <a:r>
              <a:rPr lang="en-US" altLang="en-US"/>
              <a:t>Rule: “You may claim credit for work performed by someone else”</a:t>
            </a:r>
          </a:p>
          <a:p>
            <a:pPr eaLnBrk="1" hangingPunct="1"/>
            <a:r>
              <a:rPr lang="en-US" altLang="en-US"/>
              <a:t>If rule universalized, reports would no longer be credible indicator’s of student’s knowledge, and professors would not give credit for reports</a:t>
            </a:r>
          </a:p>
          <a:p>
            <a:pPr eaLnBrk="1" hangingPunct="1"/>
            <a:r>
              <a:rPr lang="en-US" altLang="en-US"/>
              <a:t>Proposal moral rule is self-defeating</a:t>
            </a:r>
          </a:p>
          <a:p>
            <a:pPr eaLnBrk="1" hangingPunct="1"/>
            <a:r>
              <a:rPr lang="en-US" altLang="en-US"/>
              <a:t>It is wrong for Carla to turn in a purchased report</a:t>
            </a:r>
          </a:p>
        </p:txBody>
      </p:sp>
    </p:spTree>
    <p:extLst>
      <p:ext uri="{BB962C8B-B14F-4D97-AF65-F5344CB8AC3E}">
        <p14:creationId xmlns:p14="http://schemas.microsoft.com/office/powerpoint/2010/main" val="3321245874"/>
      </p:ext>
    </p:extLst>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noChangeArrowheads="1"/>
          </p:cNvSpPr>
          <p:nvPr>
            <p:ph type="title"/>
          </p:nvPr>
        </p:nvSpPr>
        <p:spPr/>
        <p:txBody>
          <a:bodyPr/>
          <a:lstStyle/>
          <a:p>
            <a:r>
              <a:rPr lang="en-US" altLang="en-US" smtClean="0"/>
              <a:t>AOL Search Dataset</a:t>
            </a:r>
          </a:p>
        </p:txBody>
      </p:sp>
      <p:sp>
        <p:nvSpPr>
          <p:cNvPr id="69635" name="Content Placeholder 2"/>
          <p:cNvSpPr>
            <a:spLocks noGrp="1" noChangeArrowheads="1"/>
          </p:cNvSpPr>
          <p:nvPr>
            <p:ph idx="1"/>
          </p:nvPr>
        </p:nvSpPr>
        <p:spPr/>
        <p:txBody>
          <a:bodyPr/>
          <a:lstStyle/>
          <a:p>
            <a:r>
              <a:rPr lang="en-US" altLang="en-US" sz="2400"/>
              <a:t>AOL researcher Dr. Chowdhury posted three months’ worth of user queries from 650,000 users (2006)</a:t>
            </a:r>
          </a:p>
          <a:p>
            <a:r>
              <a:rPr lang="en-US" altLang="en-US" sz="2400"/>
              <a:t>No names used; random integers used to label all queries from particular users</a:t>
            </a:r>
          </a:p>
          <a:p>
            <a:r>
              <a:rPr lang="en-US" altLang="en-US" sz="2400"/>
              <a:t>Researchers identified some users from queries; e.g., many people performed searches on their own names</a:t>
            </a:r>
          </a:p>
          <a:p>
            <a:r>
              <a:rPr lang="en-US" altLang="en-US" sz="2400"/>
              <a:t>New York Times investigation led to public outcry</a:t>
            </a:r>
          </a:p>
          <a:p>
            <a:r>
              <a:rPr lang="en-US" altLang="en-US" sz="2400"/>
              <a:t>AOL took down dataset, but already copied and reposted</a:t>
            </a:r>
          </a:p>
          <a:p>
            <a:r>
              <a:rPr lang="en-US" altLang="en-US" sz="2400"/>
              <a:t>AOL fired Dr. Chowdhury and his supervisor</a:t>
            </a:r>
          </a:p>
          <a:p>
            <a:r>
              <a:rPr lang="en-US" altLang="en-US" sz="2400"/>
              <a:t>Xs – play User 927 – based on a user’s search history.</a:t>
            </a:r>
          </a:p>
        </p:txBody>
      </p:sp>
      <p:sp>
        <p:nvSpPr>
          <p:cNvPr id="6963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5-</a:t>
            </a:r>
            <a:fld id="{0ADC2818-49C9-4F06-BC07-86C0E739ECCE}" type="slidenum">
              <a:rPr lang="en-US" altLang="en-US" sz="1000"/>
              <a:pPr>
                <a:spcBef>
                  <a:spcPct val="0"/>
                </a:spcBef>
                <a:buClrTx/>
                <a:buFontTx/>
                <a:buNone/>
              </a:pPr>
              <a:t>130</a:t>
            </a:fld>
            <a:endParaRPr lang="en-US" altLang="en-US" sz="1000"/>
          </a:p>
        </p:txBody>
      </p:sp>
    </p:spTree>
    <p:extLst>
      <p:ext uri="{BB962C8B-B14F-4D97-AF65-F5344CB8AC3E}">
        <p14:creationId xmlns:p14="http://schemas.microsoft.com/office/powerpoint/2010/main" val="198057096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smtClean="0"/>
              <a:t>Chapter 6</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3590368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noChangeArrowheads="1"/>
          </p:cNvSpPr>
          <p:nvPr>
            <p:ph type="title"/>
          </p:nvPr>
        </p:nvSpPr>
        <p:spPr/>
        <p:txBody>
          <a:bodyPr/>
          <a:lstStyle/>
          <a:p>
            <a:r>
              <a:rPr lang="en-US" altLang="en-US" smtClean="0"/>
              <a:t>Predictive Policing</a:t>
            </a:r>
          </a:p>
        </p:txBody>
      </p:sp>
      <p:sp>
        <p:nvSpPr>
          <p:cNvPr id="68611" name="Content Placeholder 2"/>
          <p:cNvSpPr>
            <a:spLocks noGrp="1" noChangeArrowheads="1"/>
          </p:cNvSpPr>
          <p:nvPr>
            <p:ph idx="1"/>
          </p:nvPr>
        </p:nvSpPr>
        <p:spPr/>
        <p:txBody>
          <a:bodyPr/>
          <a:lstStyle/>
          <a:p>
            <a:r>
              <a:rPr lang="en-US" altLang="en-US" smtClean="0"/>
              <a:t>Criminals behave in a predictable way</a:t>
            </a:r>
          </a:p>
          <a:p>
            <a:pPr lvl="1"/>
            <a:r>
              <a:rPr lang="en-US" altLang="en-US" smtClean="0"/>
              <a:t>Times of crimes fall into patterns</a:t>
            </a:r>
          </a:p>
          <a:p>
            <a:pPr lvl="1"/>
            <a:r>
              <a:rPr lang="en-US" altLang="en-US" smtClean="0"/>
              <a:t>Some areas have higher incidence of crimes</a:t>
            </a:r>
          </a:p>
          <a:p>
            <a:r>
              <a:rPr lang="en-US" altLang="en-US" smtClean="0"/>
              <a:t>Predictive policing: use of data mining to deploy police officers to areas where crimes are more likely to occur</a:t>
            </a:r>
          </a:p>
          <a:p>
            <a:r>
              <a:rPr lang="en-US" altLang="en-US" smtClean="0"/>
              <a:t>Police in Santa Cruz and Los Angeles saw significant declines in property crime</a:t>
            </a:r>
          </a:p>
          <a:p>
            <a:endParaRPr lang="en-US" altLang="en-US" smtClean="0"/>
          </a:p>
        </p:txBody>
      </p:sp>
      <p:sp>
        <p:nvSpPr>
          <p:cNvPr id="6861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6-59</a:t>
            </a:r>
          </a:p>
        </p:txBody>
      </p:sp>
    </p:spTree>
    <p:extLst>
      <p:ext uri="{BB962C8B-B14F-4D97-AF65-F5344CB8AC3E}">
        <p14:creationId xmlns:p14="http://schemas.microsoft.com/office/powerpoint/2010/main" val="383963919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noChangeArrowheads="1"/>
          </p:cNvSpPr>
          <p:nvPr>
            <p:ph type="title"/>
          </p:nvPr>
        </p:nvSpPr>
        <p:spPr/>
        <p:txBody>
          <a:bodyPr/>
          <a:lstStyle/>
          <a:p>
            <a:r>
              <a:rPr lang="en-US" altLang="en-US" smtClean="0"/>
              <a:t>Potential Harms of Profiling</a:t>
            </a:r>
          </a:p>
        </p:txBody>
      </p:sp>
      <p:sp>
        <p:nvSpPr>
          <p:cNvPr id="69635" name="Content Placeholder 2"/>
          <p:cNvSpPr>
            <a:spLocks noGrp="1" noChangeArrowheads="1"/>
          </p:cNvSpPr>
          <p:nvPr>
            <p:ph idx="1"/>
          </p:nvPr>
        </p:nvSpPr>
        <p:spPr/>
        <p:txBody>
          <a:bodyPr/>
          <a:lstStyle/>
          <a:p>
            <a:r>
              <a:rPr lang="en-US" altLang="en-US" sz="2400"/>
              <a:t>Government security agencies supposed to protect nation from harm</a:t>
            </a:r>
          </a:p>
          <a:p>
            <a:r>
              <a:rPr lang="en-US" altLang="en-US" sz="2400"/>
              <a:t>What if an erroneous profile characterizes an innocent citizen as a potential terrorist?</a:t>
            </a:r>
          </a:p>
          <a:p>
            <a:r>
              <a:rPr lang="en-US" altLang="en-US" sz="2400"/>
              <a:t>May be impossible to explain how an algorithm has put someone on the watch list</a:t>
            </a:r>
          </a:p>
          <a:p>
            <a:r>
              <a:rPr lang="en-US" altLang="en-US" sz="2400"/>
              <a:t>US government’s terrorist watch list now contains 1.5 million names</a:t>
            </a:r>
          </a:p>
          <a:p>
            <a:r>
              <a:rPr lang="en-US" altLang="en-US" sz="2400"/>
              <a:t>How can innocent people clear their names?</a:t>
            </a:r>
          </a:p>
        </p:txBody>
      </p:sp>
      <p:sp>
        <p:nvSpPr>
          <p:cNvPr id="6963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6-60</a:t>
            </a:r>
          </a:p>
        </p:txBody>
      </p:sp>
    </p:spTree>
    <p:extLst>
      <p:ext uri="{BB962C8B-B14F-4D97-AF65-F5344CB8AC3E}">
        <p14:creationId xmlns:p14="http://schemas.microsoft.com/office/powerpoint/2010/main" val="261433640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noChangeArrowheads="1"/>
          </p:cNvSpPr>
          <p:nvPr>
            <p:ph type="title"/>
          </p:nvPr>
        </p:nvSpPr>
        <p:spPr/>
        <p:txBody>
          <a:bodyPr/>
          <a:lstStyle/>
          <a:p>
            <a:r>
              <a:rPr lang="en-US" altLang="en-US" smtClean="0"/>
              <a:t>Legislation for Private Institutions</a:t>
            </a:r>
          </a:p>
        </p:txBody>
      </p:sp>
      <p:sp>
        <p:nvSpPr>
          <p:cNvPr id="59395" name="Content Placeholder 2"/>
          <p:cNvSpPr>
            <a:spLocks noGrp="1" noChangeArrowheads="1"/>
          </p:cNvSpPr>
          <p:nvPr>
            <p:ph idx="1"/>
          </p:nvPr>
        </p:nvSpPr>
        <p:spPr/>
        <p:txBody>
          <a:bodyPr/>
          <a:lstStyle/>
          <a:p>
            <a:r>
              <a:rPr lang="en-US" altLang="en-US" smtClean="0"/>
              <a:t>Fair Credit Reporting Act</a:t>
            </a:r>
          </a:p>
          <a:p>
            <a:r>
              <a:rPr lang="en-US" altLang="en-US" smtClean="0"/>
              <a:t>Fair and Accurate Credit Transactions Act</a:t>
            </a:r>
          </a:p>
          <a:p>
            <a:r>
              <a:rPr lang="en-US" altLang="en-US" smtClean="0"/>
              <a:t>Financial Services Modernization Act</a:t>
            </a:r>
          </a:p>
        </p:txBody>
      </p:sp>
      <p:sp>
        <p:nvSpPr>
          <p:cNvPr id="5939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6-50</a:t>
            </a:r>
          </a:p>
        </p:txBody>
      </p:sp>
    </p:spTree>
    <p:extLst>
      <p:ext uri="{BB962C8B-B14F-4D97-AF65-F5344CB8AC3E}">
        <p14:creationId xmlns:p14="http://schemas.microsoft.com/office/powerpoint/2010/main" val="420997102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6-51</a:t>
            </a:r>
          </a:p>
        </p:txBody>
      </p:sp>
      <p:sp>
        <p:nvSpPr>
          <p:cNvPr id="60419" name="Rectangle 2"/>
          <p:cNvSpPr>
            <a:spLocks noGrp="1" noChangeArrowheads="1"/>
          </p:cNvSpPr>
          <p:nvPr>
            <p:ph type="title"/>
          </p:nvPr>
        </p:nvSpPr>
        <p:spPr/>
        <p:txBody>
          <a:bodyPr/>
          <a:lstStyle/>
          <a:p>
            <a:pPr eaLnBrk="1" hangingPunct="1"/>
            <a:r>
              <a:rPr lang="en-US" altLang="en-US" smtClean="0"/>
              <a:t>Fair Credit Reporting Act</a:t>
            </a:r>
          </a:p>
        </p:txBody>
      </p:sp>
      <p:sp>
        <p:nvSpPr>
          <p:cNvPr id="60420" name="Rectangle 3"/>
          <p:cNvSpPr>
            <a:spLocks noGrp="1" noChangeArrowheads="1"/>
          </p:cNvSpPr>
          <p:nvPr>
            <p:ph type="body" idx="1"/>
          </p:nvPr>
        </p:nvSpPr>
        <p:spPr/>
        <p:txBody>
          <a:bodyPr/>
          <a:lstStyle/>
          <a:p>
            <a:pPr eaLnBrk="1" hangingPunct="1">
              <a:lnSpc>
                <a:spcPct val="90000"/>
              </a:lnSpc>
            </a:pPr>
            <a:r>
              <a:rPr lang="en-US" altLang="en-US" smtClean="0"/>
              <a:t>Promotes accuracy and privacy of information used by credit bureaus</a:t>
            </a:r>
          </a:p>
          <a:p>
            <a:pPr eaLnBrk="1" hangingPunct="1">
              <a:lnSpc>
                <a:spcPct val="90000"/>
              </a:lnSpc>
            </a:pPr>
            <a:r>
              <a:rPr lang="en-US" altLang="en-US" smtClean="0"/>
              <a:t>Major credit bureaus: Equifax, Experian, Trans Union</a:t>
            </a:r>
          </a:p>
          <a:p>
            <a:pPr eaLnBrk="1" hangingPunct="1">
              <a:lnSpc>
                <a:spcPct val="90000"/>
              </a:lnSpc>
            </a:pPr>
            <a:r>
              <a:rPr lang="en-US" altLang="en-US" smtClean="0"/>
              <a:t>Negative information kept only 7 years</a:t>
            </a:r>
          </a:p>
          <a:p>
            <a:pPr eaLnBrk="1" hangingPunct="1">
              <a:lnSpc>
                <a:spcPct val="90000"/>
              </a:lnSpc>
            </a:pPr>
            <a:r>
              <a:rPr lang="en-US" altLang="en-US" smtClean="0"/>
              <a:t>Exceptions</a:t>
            </a:r>
          </a:p>
          <a:p>
            <a:pPr lvl="1" eaLnBrk="1" hangingPunct="1">
              <a:lnSpc>
                <a:spcPct val="90000"/>
              </a:lnSpc>
            </a:pPr>
            <a:r>
              <a:rPr lang="en-US" altLang="en-US" smtClean="0"/>
              <a:t>Bankruptcies: 10 years</a:t>
            </a:r>
          </a:p>
          <a:p>
            <a:pPr lvl="1" eaLnBrk="1" hangingPunct="1">
              <a:lnSpc>
                <a:spcPct val="90000"/>
              </a:lnSpc>
            </a:pPr>
            <a:r>
              <a:rPr lang="en-US" altLang="en-US" smtClean="0"/>
              <a:t>Criminal convictions: indefinitely</a:t>
            </a:r>
          </a:p>
        </p:txBody>
      </p:sp>
    </p:spTree>
    <p:extLst>
      <p:ext uri="{BB962C8B-B14F-4D97-AF65-F5344CB8AC3E}">
        <p14:creationId xmlns:p14="http://schemas.microsoft.com/office/powerpoint/2010/main" val="2075933246"/>
      </p:ext>
    </p:extLst>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6-52</a:t>
            </a:r>
          </a:p>
        </p:txBody>
      </p:sp>
      <p:sp>
        <p:nvSpPr>
          <p:cNvPr id="61443" name="Rectangle 2"/>
          <p:cNvSpPr>
            <a:spLocks noGrp="1" noChangeArrowheads="1"/>
          </p:cNvSpPr>
          <p:nvPr>
            <p:ph type="title"/>
          </p:nvPr>
        </p:nvSpPr>
        <p:spPr>
          <a:xfrm>
            <a:off x="2057400" y="303214"/>
            <a:ext cx="8305800" cy="1373187"/>
          </a:xfrm>
        </p:spPr>
        <p:txBody>
          <a:bodyPr/>
          <a:lstStyle/>
          <a:p>
            <a:pPr eaLnBrk="1" hangingPunct="1"/>
            <a:r>
              <a:rPr lang="en-US" altLang="en-US" smtClean="0"/>
              <a:t>Fair and Accurate Credit</a:t>
            </a:r>
            <a:br>
              <a:rPr lang="en-US" altLang="en-US" smtClean="0"/>
            </a:br>
            <a:r>
              <a:rPr lang="en-US" altLang="en-US" smtClean="0"/>
              <a:t>Transactions Act</a:t>
            </a:r>
          </a:p>
        </p:txBody>
      </p:sp>
      <p:sp>
        <p:nvSpPr>
          <p:cNvPr id="61444" name="Rectangle 3"/>
          <p:cNvSpPr>
            <a:spLocks noGrp="1" noChangeArrowheads="1"/>
          </p:cNvSpPr>
          <p:nvPr>
            <p:ph type="body" idx="1"/>
          </p:nvPr>
        </p:nvSpPr>
        <p:spPr>
          <a:xfrm>
            <a:off x="1981200" y="1806576"/>
            <a:ext cx="8305800" cy="3908425"/>
          </a:xfrm>
        </p:spPr>
        <p:txBody>
          <a:bodyPr/>
          <a:lstStyle/>
          <a:p>
            <a:pPr eaLnBrk="1" hangingPunct="1"/>
            <a:r>
              <a:rPr lang="en-US" altLang="en-US" dirty="0" smtClean="0"/>
              <a:t>Passed in 2004</a:t>
            </a:r>
          </a:p>
          <a:p>
            <a:pPr eaLnBrk="1" hangingPunct="1"/>
            <a:r>
              <a:rPr lang="en-US" altLang="en-US" dirty="0" smtClean="0"/>
              <a:t>Requires three major credit bureaus to provide consumers a free copy of their credit report every 12 months</a:t>
            </a:r>
          </a:p>
          <a:p>
            <a:pPr eaLnBrk="1" hangingPunct="1"/>
            <a:r>
              <a:rPr lang="en-US" altLang="en-US" dirty="0" smtClean="0"/>
              <a:t>Not automatic: consumers must request credit reports</a:t>
            </a:r>
          </a:p>
          <a:p>
            <a:pPr eaLnBrk="1" hangingPunct="1"/>
            <a:r>
              <a:rPr lang="en-US" altLang="en-US" dirty="0" smtClean="0"/>
              <a:t>Provisions to reduce identity theft</a:t>
            </a:r>
          </a:p>
        </p:txBody>
      </p:sp>
    </p:spTree>
    <p:extLst>
      <p:ext uri="{BB962C8B-B14F-4D97-AF65-F5344CB8AC3E}">
        <p14:creationId xmlns:p14="http://schemas.microsoft.com/office/powerpoint/2010/main" val="1159926128"/>
      </p:ext>
    </p:extLst>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6-53</a:t>
            </a:r>
          </a:p>
        </p:txBody>
      </p:sp>
      <p:sp>
        <p:nvSpPr>
          <p:cNvPr id="62467" name="Rectangle 2"/>
          <p:cNvSpPr>
            <a:spLocks noGrp="1" noChangeArrowheads="1"/>
          </p:cNvSpPr>
          <p:nvPr>
            <p:ph type="title"/>
          </p:nvPr>
        </p:nvSpPr>
        <p:spPr/>
        <p:txBody>
          <a:bodyPr/>
          <a:lstStyle/>
          <a:p>
            <a:pPr eaLnBrk="1" hangingPunct="1"/>
            <a:r>
              <a:rPr lang="en-US" altLang="en-US" smtClean="0"/>
              <a:t>Financial Services Modernization Act</a:t>
            </a:r>
          </a:p>
        </p:txBody>
      </p:sp>
      <p:sp>
        <p:nvSpPr>
          <p:cNvPr id="62468" name="Rectangle 3"/>
          <p:cNvSpPr>
            <a:spLocks noGrp="1" noChangeArrowheads="1"/>
          </p:cNvSpPr>
          <p:nvPr>
            <p:ph type="body" idx="1"/>
          </p:nvPr>
        </p:nvSpPr>
        <p:spPr/>
        <p:txBody>
          <a:bodyPr/>
          <a:lstStyle/>
          <a:p>
            <a:pPr eaLnBrk="1" hangingPunct="1"/>
            <a:r>
              <a:rPr lang="en-US" altLang="en-US"/>
              <a:t>Also called Gramm-Leach-Bliley Act of 1999</a:t>
            </a:r>
          </a:p>
          <a:p>
            <a:pPr eaLnBrk="1" hangingPunct="1"/>
            <a:r>
              <a:rPr lang="en-US" altLang="en-US"/>
              <a:t>Creates “financial supermarkets” offering banking, insurance, and brokerage services</a:t>
            </a:r>
          </a:p>
          <a:p>
            <a:pPr eaLnBrk="1" hangingPunct="1"/>
            <a:r>
              <a:rPr lang="en-US" altLang="en-US"/>
              <a:t>Privacy-related provisions</a:t>
            </a:r>
          </a:p>
          <a:p>
            <a:pPr lvl="1" eaLnBrk="1" hangingPunct="1"/>
            <a:r>
              <a:rPr lang="en-US" altLang="en-US"/>
              <a:t>Privacy policies must be disclosed to customers</a:t>
            </a:r>
          </a:p>
          <a:p>
            <a:pPr lvl="1" eaLnBrk="1" hangingPunct="1"/>
            <a:r>
              <a:rPr lang="en-US" altLang="en-US"/>
              <a:t>Notices must provide an opt-out clause</a:t>
            </a:r>
          </a:p>
          <a:p>
            <a:pPr lvl="1" eaLnBrk="1" hangingPunct="1"/>
            <a:r>
              <a:rPr lang="en-US" altLang="en-US"/>
              <a:t>Companies must develop procedures to protect customers’ confidential information</a:t>
            </a:r>
          </a:p>
        </p:txBody>
      </p:sp>
    </p:spTree>
    <p:extLst>
      <p:ext uri="{BB962C8B-B14F-4D97-AF65-F5344CB8AC3E}">
        <p14:creationId xmlns:p14="http://schemas.microsoft.com/office/powerpoint/2010/main" val="1053855628"/>
      </p:ext>
    </p:extLst>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6-61</a:t>
            </a:r>
          </a:p>
        </p:txBody>
      </p:sp>
      <p:sp>
        <p:nvSpPr>
          <p:cNvPr id="70659" name="Rectangle 2"/>
          <p:cNvSpPr>
            <a:spLocks noGrp="1" noChangeArrowheads="1"/>
          </p:cNvSpPr>
          <p:nvPr>
            <p:ph type="title"/>
          </p:nvPr>
        </p:nvSpPr>
        <p:spPr>
          <a:xfrm>
            <a:off x="2286000" y="152400"/>
            <a:ext cx="7772400" cy="6019800"/>
          </a:xfrm>
        </p:spPr>
        <p:txBody>
          <a:bodyPr/>
          <a:lstStyle/>
          <a:p>
            <a:pPr eaLnBrk="1" hangingPunct="1"/>
            <a:r>
              <a:rPr lang="en-US" altLang="en-US" smtClean="0"/>
              <a:t>6.9 National Identification Card</a:t>
            </a:r>
          </a:p>
        </p:txBody>
      </p:sp>
    </p:spTree>
    <p:extLst>
      <p:ext uri="{BB962C8B-B14F-4D97-AF65-F5344CB8AC3E}">
        <p14:creationId xmlns:p14="http://schemas.microsoft.com/office/powerpoint/2010/main" val="1242041796"/>
      </p:ext>
    </p:extLst>
  </p:cSld>
  <p:clrMapOvr>
    <a:masterClrMapping/>
  </p:clrMapOvr>
  <p:transition spd="med">
    <p:wipe dir="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6-62</a:t>
            </a:r>
          </a:p>
        </p:txBody>
      </p:sp>
      <p:sp>
        <p:nvSpPr>
          <p:cNvPr id="71683" name="Rectangle 2"/>
          <p:cNvSpPr>
            <a:spLocks noGrp="1" noChangeArrowheads="1"/>
          </p:cNvSpPr>
          <p:nvPr>
            <p:ph type="title"/>
          </p:nvPr>
        </p:nvSpPr>
        <p:spPr/>
        <p:txBody>
          <a:bodyPr/>
          <a:lstStyle/>
          <a:p>
            <a:pPr eaLnBrk="1" hangingPunct="1"/>
            <a:r>
              <a:rPr lang="en-US" altLang="en-US" smtClean="0"/>
              <a:t>Social Security Number</a:t>
            </a:r>
          </a:p>
        </p:txBody>
      </p:sp>
      <p:sp>
        <p:nvSpPr>
          <p:cNvPr id="71684" name="Rectangle 3"/>
          <p:cNvSpPr>
            <a:spLocks noGrp="1" noChangeArrowheads="1"/>
          </p:cNvSpPr>
          <p:nvPr>
            <p:ph type="body" idx="1"/>
          </p:nvPr>
        </p:nvSpPr>
        <p:spPr/>
        <p:txBody>
          <a:bodyPr/>
          <a:lstStyle/>
          <a:p>
            <a:pPr eaLnBrk="1" hangingPunct="1"/>
            <a:r>
              <a:rPr lang="en-US" altLang="en-US" smtClean="0"/>
              <a:t>Social Security cards first issued 1936</a:t>
            </a:r>
          </a:p>
          <a:p>
            <a:pPr eaLnBrk="1" hangingPunct="1"/>
            <a:r>
              <a:rPr lang="en-US" altLang="en-US" smtClean="0"/>
              <a:t>Originally used only for Social Security purposes</a:t>
            </a:r>
          </a:p>
          <a:p>
            <a:pPr eaLnBrk="1" hangingPunct="1"/>
            <a:r>
              <a:rPr lang="en-US" altLang="en-US" smtClean="0"/>
              <a:t>Use of SSN has gradually increased</a:t>
            </a:r>
          </a:p>
          <a:p>
            <a:pPr eaLnBrk="1" hangingPunct="1"/>
            <a:r>
              <a:rPr lang="en-US" altLang="en-US" smtClean="0"/>
              <a:t>SSN is a poor identification number</a:t>
            </a:r>
          </a:p>
          <a:p>
            <a:pPr lvl="1" eaLnBrk="1" hangingPunct="1"/>
            <a:r>
              <a:rPr lang="en-US" altLang="en-US" smtClean="0"/>
              <a:t>Not unique</a:t>
            </a:r>
          </a:p>
          <a:p>
            <a:pPr lvl="1" eaLnBrk="1" hangingPunct="1"/>
            <a:r>
              <a:rPr lang="en-US" altLang="en-US" smtClean="0"/>
              <a:t>Rarely checked</a:t>
            </a:r>
          </a:p>
          <a:p>
            <a:pPr lvl="1" eaLnBrk="1" hangingPunct="1"/>
            <a:r>
              <a:rPr lang="en-US" altLang="en-US" smtClean="0"/>
              <a:t>No error-detecting capability</a:t>
            </a:r>
          </a:p>
        </p:txBody>
      </p:sp>
    </p:spTree>
    <p:extLst>
      <p:ext uri="{BB962C8B-B14F-4D97-AF65-F5344CB8AC3E}">
        <p14:creationId xmlns:p14="http://schemas.microsoft.com/office/powerpoint/2010/main" val="179317798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3">
            <a:extLst>
              <a:ext uri="{FF2B5EF4-FFF2-40B4-BE49-F238E27FC236}">
                <a16:creationId xmlns:a16="http://schemas.microsoft.com/office/drawing/2014/main" id="{AB880898-193B-4BC4-9FC0-3840377192C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2-42</a:t>
            </a:r>
          </a:p>
        </p:txBody>
      </p:sp>
      <p:sp>
        <p:nvSpPr>
          <p:cNvPr id="49155" name="Rectangle 2">
            <a:extLst>
              <a:ext uri="{FF2B5EF4-FFF2-40B4-BE49-F238E27FC236}">
                <a16:creationId xmlns:a16="http://schemas.microsoft.com/office/drawing/2014/main" id="{008060A8-177F-4B29-9939-7C2A4B511207}"/>
              </a:ext>
            </a:extLst>
          </p:cNvPr>
          <p:cNvSpPr>
            <a:spLocks noGrp="1" noChangeArrowheads="1"/>
          </p:cNvSpPr>
          <p:nvPr>
            <p:ph type="title"/>
          </p:nvPr>
        </p:nvSpPr>
        <p:spPr/>
        <p:txBody>
          <a:bodyPr/>
          <a:lstStyle/>
          <a:p>
            <a:pPr eaLnBrk="1" hangingPunct="1"/>
            <a:r>
              <a:rPr lang="en-US" altLang="en-US"/>
              <a:t>Kantian Evaluation (2</a:t>
            </a:r>
            <a:r>
              <a:rPr lang="en-US" altLang="en-US" baseline="30000"/>
              <a:t>nd</a:t>
            </a:r>
            <a:r>
              <a:rPr lang="en-US" altLang="en-US"/>
              <a:t> Formulation)</a:t>
            </a:r>
          </a:p>
        </p:txBody>
      </p:sp>
      <p:sp>
        <p:nvSpPr>
          <p:cNvPr id="49156" name="Rectangle 3">
            <a:extLst>
              <a:ext uri="{FF2B5EF4-FFF2-40B4-BE49-F238E27FC236}">
                <a16:creationId xmlns:a16="http://schemas.microsoft.com/office/drawing/2014/main" id="{39C76BDD-D11F-43E8-A643-5F94BC7DC9E0}"/>
              </a:ext>
            </a:extLst>
          </p:cNvPr>
          <p:cNvSpPr>
            <a:spLocks noGrp="1" noChangeArrowheads="1"/>
          </p:cNvSpPr>
          <p:nvPr>
            <p:ph type="body" idx="1"/>
          </p:nvPr>
        </p:nvSpPr>
        <p:spPr/>
        <p:txBody>
          <a:bodyPr/>
          <a:lstStyle/>
          <a:p>
            <a:pPr eaLnBrk="1" hangingPunct="1">
              <a:lnSpc>
                <a:spcPct val="90000"/>
              </a:lnSpc>
            </a:pPr>
            <a:r>
              <a:rPr lang="en-US" altLang="en-US"/>
              <a:t>Carla submitted another person’s work as her own</a:t>
            </a:r>
          </a:p>
          <a:p>
            <a:pPr eaLnBrk="1" hangingPunct="1">
              <a:lnSpc>
                <a:spcPct val="90000"/>
              </a:lnSpc>
            </a:pPr>
            <a:r>
              <a:rPr lang="en-US" altLang="en-US"/>
              <a:t>She attempted to deceive professor</a:t>
            </a:r>
          </a:p>
          <a:p>
            <a:pPr eaLnBrk="1" hangingPunct="1">
              <a:lnSpc>
                <a:spcPct val="90000"/>
              </a:lnSpc>
            </a:pPr>
            <a:r>
              <a:rPr lang="en-US" altLang="en-US"/>
              <a:t>She treated professor as a means to an end</a:t>
            </a:r>
          </a:p>
          <a:p>
            <a:pPr lvl="1" eaLnBrk="1" hangingPunct="1">
              <a:lnSpc>
                <a:spcPct val="90000"/>
              </a:lnSpc>
            </a:pPr>
            <a:r>
              <a:rPr lang="en-US" altLang="en-US"/>
              <a:t>End: passing the course</a:t>
            </a:r>
          </a:p>
          <a:p>
            <a:pPr lvl="1" eaLnBrk="1" hangingPunct="1">
              <a:lnSpc>
                <a:spcPct val="90000"/>
              </a:lnSpc>
            </a:pPr>
            <a:r>
              <a:rPr lang="en-US" altLang="en-US"/>
              <a:t>Means: manipulate professor</a:t>
            </a:r>
          </a:p>
          <a:p>
            <a:pPr eaLnBrk="1" hangingPunct="1">
              <a:lnSpc>
                <a:spcPct val="90000"/>
              </a:lnSpc>
            </a:pPr>
            <a:r>
              <a:rPr lang="en-US" altLang="en-US"/>
              <a:t>What Carla did was wrong</a:t>
            </a:r>
          </a:p>
        </p:txBody>
      </p:sp>
    </p:spTree>
    <p:extLst>
      <p:ext uri="{BB962C8B-B14F-4D97-AF65-F5344CB8AC3E}">
        <p14:creationId xmlns:p14="http://schemas.microsoft.com/office/powerpoint/2010/main" val="223961104"/>
      </p:ext>
    </p:extLst>
  </p:cSld>
  <p:clrMapOvr>
    <a:masterClrMapping/>
  </p:clrMapOvr>
  <p:transition spd="me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6-63</a:t>
            </a:r>
          </a:p>
        </p:txBody>
      </p:sp>
      <p:sp>
        <p:nvSpPr>
          <p:cNvPr id="72707" name="Rectangle 2"/>
          <p:cNvSpPr>
            <a:spLocks noGrp="1" noChangeArrowheads="1"/>
          </p:cNvSpPr>
          <p:nvPr>
            <p:ph type="title"/>
          </p:nvPr>
        </p:nvSpPr>
        <p:spPr/>
        <p:txBody>
          <a:bodyPr/>
          <a:lstStyle/>
          <a:p>
            <a:pPr eaLnBrk="1" hangingPunct="1"/>
            <a:r>
              <a:rPr lang="en-US" altLang="en-US" smtClean="0"/>
              <a:t>Arguments for National ID Card</a:t>
            </a:r>
          </a:p>
        </p:txBody>
      </p:sp>
      <p:sp>
        <p:nvSpPr>
          <p:cNvPr id="72708" name="Rectangle 3"/>
          <p:cNvSpPr>
            <a:spLocks noGrp="1" noChangeArrowheads="1"/>
          </p:cNvSpPr>
          <p:nvPr>
            <p:ph type="body" idx="1"/>
          </p:nvPr>
        </p:nvSpPr>
        <p:spPr/>
        <p:txBody>
          <a:bodyPr/>
          <a:lstStyle/>
          <a:p>
            <a:pPr eaLnBrk="1" hangingPunct="1"/>
            <a:r>
              <a:rPr lang="en-US" altLang="en-US" smtClean="0"/>
              <a:t>Current ID cards are second-rate</a:t>
            </a:r>
          </a:p>
          <a:p>
            <a:pPr eaLnBrk="1" hangingPunct="1"/>
            <a:r>
              <a:rPr lang="en-US" altLang="en-US" smtClean="0"/>
              <a:t>Would reduce illegal entry to US</a:t>
            </a:r>
          </a:p>
          <a:p>
            <a:pPr eaLnBrk="1" hangingPunct="1"/>
            <a:r>
              <a:rPr lang="en-US" altLang="en-US" smtClean="0"/>
              <a:t>Would prevent illegal aliens from working</a:t>
            </a:r>
          </a:p>
          <a:p>
            <a:pPr eaLnBrk="1" hangingPunct="1"/>
            <a:r>
              <a:rPr lang="en-US" altLang="en-US" smtClean="0"/>
              <a:t>Would reduce crime</a:t>
            </a:r>
          </a:p>
          <a:p>
            <a:pPr eaLnBrk="1" hangingPunct="1"/>
            <a:r>
              <a:rPr lang="en-US" altLang="en-US" smtClean="0"/>
              <a:t>Other democratic countries have national ID cards</a:t>
            </a:r>
          </a:p>
        </p:txBody>
      </p:sp>
    </p:spTree>
    <p:extLst>
      <p:ext uri="{BB962C8B-B14F-4D97-AF65-F5344CB8AC3E}">
        <p14:creationId xmlns:p14="http://schemas.microsoft.com/office/powerpoint/2010/main" val="995357117"/>
      </p:ext>
    </p:extLst>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6-64</a:t>
            </a:r>
          </a:p>
        </p:txBody>
      </p:sp>
      <p:sp>
        <p:nvSpPr>
          <p:cNvPr id="73731" name="Rectangle 2"/>
          <p:cNvSpPr>
            <a:spLocks noGrp="1" noChangeArrowheads="1"/>
          </p:cNvSpPr>
          <p:nvPr>
            <p:ph type="title"/>
          </p:nvPr>
        </p:nvSpPr>
        <p:spPr/>
        <p:txBody>
          <a:bodyPr/>
          <a:lstStyle/>
          <a:p>
            <a:pPr eaLnBrk="1" hangingPunct="1"/>
            <a:r>
              <a:rPr lang="en-US" altLang="en-US" smtClean="0"/>
              <a:t>Arguments against National ID Card</a:t>
            </a:r>
          </a:p>
        </p:txBody>
      </p:sp>
      <p:sp>
        <p:nvSpPr>
          <p:cNvPr id="73732" name="Rectangle 3"/>
          <p:cNvSpPr>
            <a:spLocks noGrp="1" noChangeArrowheads="1"/>
          </p:cNvSpPr>
          <p:nvPr>
            <p:ph type="body" idx="1"/>
          </p:nvPr>
        </p:nvSpPr>
        <p:spPr/>
        <p:txBody>
          <a:bodyPr/>
          <a:lstStyle/>
          <a:p>
            <a:pPr eaLnBrk="1" hangingPunct="1"/>
            <a:r>
              <a:rPr lang="en-US" altLang="en-US" smtClean="0"/>
              <a:t>No card positively guarantees identification</a:t>
            </a:r>
          </a:p>
          <a:p>
            <a:pPr eaLnBrk="1" hangingPunct="1"/>
            <a:r>
              <a:rPr lang="en-US" altLang="en-US" smtClean="0"/>
              <a:t>No biometric-based system is 100% accurate</a:t>
            </a:r>
          </a:p>
          <a:p>
            <a:pPr eaLnBrk="1" hangingPunct="1"/>
            <a:r>
              <a:rPr lang="en-US" altLang="en-US" smtClean="0"/>
              <a:t>No evidence it will reduce crime</a:t>
            </a:r>
          </a:p>
          <a:p>
            <a:pPr eaLnBrk="1" hangingPunct="1"/>
            <a:r>
              <a:rPr lang="en-US" altLang="en-US" smtClean="0"/>
              <a:t>Makes government data mining simpler</a:t>
            </a:r>
          </a:p>
          <a:p>
            <a:pPr eaLnBrk="1" hangingPunct="1"/>
            <a:r>
              <a:rPr lang="en-US" altLang="en-US" smtClean="0"/>
              <a:t>Make law-abiding people more vulnerable to fraud and indiscretions</a:t>
            </a:r>
          </a:p>
        </p:txBody>
      </p:sp>
    </p:spTree>
    <p:extLst>
      <p:ext uri="{BB962C8B-B14F-4D97-AF65-F5344CB8AC3E}">
        <p14:creationId xmlns:p14="http://schemas.microsoft.com/office/powerpoint/2010/main" val="374567017"/>
      </p:ext>
    </p:extLst>
  </p:cSld>
  <p:clrMapOvr>
    <a:masterClrMapping/>
  </p:clrMapOvr>
  <p:transition spd="me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Number Placeholder 3"/>
          <p:cNvSpPr>
            <a:spLocks noGrp="1"/>
          </p:cNvSpPr>
          <p:nvPr>
            <p:ph type="sldNum" sz="quarter" idx="10"/>
          </p:nvPr>
        </p:nvSpPr>
        <p:spPr>
          <a:xfrm>
            <a:off x="8610600" y="5802313"/>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6-65</a:t>
            </a:r>
          </a:p>
        </p:txBody>
      </p:sp>
      <p:sp>
        <p:nvSpPr>
          <p:cNvPr id="74755" name="Rectangle 2"/>
          <p:cNvSpPr>
            <a:spLocks noGrp="1" noChangeArrowheads="1"/>
          </p:cNvSpPr>
          <p:nvPr>
            <p:ph type="title"/>
          </p:nvPr>
        </p:nvSpPr>
        <p:spPr/>
        <p:txBody>
          <a:bodyPr/>
          <a:lstStyle/>
          <a:p>
            <a:pPr eaLnBrk="1" hangingPunct="1"/>
            <a:r>
              <a:rPr lang="en-US" altLang="en-US" smtClean="0"/>
              <a:t>The REAL ID Act</a:t>
            </a:r>
          </a:p>
        </p:txBody>
      </p:sp>
      <p:sp>
        <p:nvSpPr>
          <p:cNvPr id="74756" name="Rectangle 3"/>
          <p:cNvSpPr>
            <a:spLocks noGrp="1" noChangeArrowheads="1"/>
          </p:cNvSpPr>
          <p:nvPr>
            <p:ph type="body" idx="1"/>
          </p:nvPr>
        </p:nvSpPr>
        <p:spPr>
          <a:xfrm>
            <a:off x="1905000" y="1295400"/>
            <a:ext cx="8458200" cy="4876800"/>
          </a:xfrm>
        </p:spPr>
        <p:txBody>
          <a:bodyPr/>
          <a:lstStyle/>
          <a:p>
            <a:pPr eaLnBrk="1" hangingPunct="1">
              <a:lnSpc>
                <a:spcPct val="90000"/>
              </a:lnSpc>
            </a:pPr>
            <a:r>
              <a:rPr lang="en-US" altLang="en-US"/>
              <a:t>Signed in May 2005</a:t>
            </a:r>
          </a:p>
          <a:p>
            <a:pPr eaLnBrk="1" hangingPunct="1">
              <a:lnSpc>
                <a:spcPct val="90000"/>
              </a:lnSpc>
            </a:pPr>
            <a:r>
              <a:rPr lang="en-US" altLang="en-US"/>
              <a:t>Significantly changes driver’s licenses in the United States</a:t>
            </a:r>
          </a:p>
          <a:p>
            <a:pPr eaLnBrk="1" hangingPunct="1">
              <a:lnSpc>
                <a:spcPct val="90000"/>
              </a:lnSpc>
            </a:pPr>
            <a:r>
              <a:rPr lang="en-US" altLang="en-US"/>
              <a:t>New licenses</a:t>
            </a:r>
          </a:p>
          <a:p>
            <a:pPr lvl="1" eaLnBrk="1" hangingPunct="1">
              <a:lnSpc>
                <a:spcPct val="90000"/>
              </a:lnSpc>
            </a:pPr>
            <a:r>
              <a:rPr lang="en-US" altLang="en-US" sz="2000"/>
              <a:t>Issued by end of 2013</a:t>
            </a:r>
          </a:p>
          <a:p>
            <a:pPr lvl="1" eaLnBrk="1" hangingPunct="1">
              <a:lnSpc>
                <a:spcPct val="90000"/>
              </a:lnSpc>
            </a:pPr>
            <a:r>
              <a:rPr lang="en-US" altLang="en-US" sz="2000"/>
              <a:t>Required to open bank account, fly on commercial airplane, or receive government service</a:t>
            </a:r>
          </a:p>
          <a:p>
            <a:pPr lvl="1" eaLnBrk="1" hangingPunct="1">
              <a:lnSpc>
                <a:spcPct val="90000"/>
              </a:lnSpc>
            </a:pPr>
            <a:r>
              <a:rPr lang="en-US" altLang="en-US" sz="2000"/>
              <a:t>Requires applicants to supply 4 different IDs</a:t>
            </a:r>
          </a:p>
          <a:p>
            <a:pPr lvl="1" eaLnBrk="1" hangingPunct="1">
              <a:lnSpc>
                <a:spcPct val="90000"/>
              </a:lnSpc>
            </a:pPr>
            <a:r>
              <a:rPr lang="en-US" altLang="en-US" sz="2000"/>
              <a:t>Will probably contain a biometric identifier</a:t>
            </a:r>
          </a:p>
          <a:p>
            <a:pPr lvl="1" eaLnBrk="1" hangingPunct="1">
              <a:lnSpc>
                <a:spcPct val="90000"/>
              </a:lnSpc>
            </a:pPr>
            <a:r>
              <a:rPr lang="en-US" altLang="en-US" sz="2000"/>
              <a:t>Must contain data in machine-readable form</a:t>
            </a:r>
          </a:p>
          <a:p>
            <a:pPr eaLnBrk="1" hangingPunct="1">
              <a:lnSpc>
                <a:spcPct val="90000"/>
              </a:lnSpc>
            </a:pPr>
            <a:r>
              <a:rPr lang="en-US" altLang="en-US"/>
              <a:t>Most states missed 2013 deadline; temporary deferments being granted</a:t>
            </a:r>
          </a:p>
        </p:txBody>
      </p:sp>
    </p:spTree>
    <p:extLst>
      <p:ext uri="{BB962C8B-B14F-4D97-AF65-F5344CB8AC3E}">
        <p14:creationId xmlns:p14="http://schemas.microsoft.com/office/powerpoint/2010/main" val="3834036998"/>
      </p:ext>
    </p:extLst>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6-66</a:t>
            </a:r>
          </a:p>
        </p:txBody>
      </p:sp>
      <p:sp>
        <p:nvSpPr>
          <p:cNvPr id="75779" name="Rectangle 2"/>
          <p:cNvSpPr>
            <a:spLocks noGrp="1" noChangeArrowheads="1"/>
          </p:cNvSpPr>
          <p:nvPr>
            <p:ph type="title"/>
          </p:nvPr>
        </p:nvSpPr>
        <p:spPr/>
        <p:txBody>
          <a:bodyPr/>
          <a:lstStyle/>
          <a:p>
            <a:pPr eaLnBrk="1" hangingPunct="1"/>
            <a:r>
              <a:rPr lang="en-US" altLang="en-US" smtClean="0"/>
              <a:t>Possible Consequences of New Licenses</a:t>
            </a:r>
          </a:p>
        </p:txBody>
      </p:sp>
      <p:sp>
        <p:nvSpPr>
          <p:cNvPr id="75780" name="Rectangle 3"/>
          <p:cNvSpPr>
            <a:spLocks noGrp="1" noChangeArrowheads="1"/>
          </p:cNvSpPr>
          <p:nvPr>
            <p:ph type="body" idx="1"/>
          </p:nvPr>
        </p:nvSpPr>
        <p:spPr/>
        <p:txBody>
          <a:bodyPr/>
          <a:lstStyle/>
          <a:p>
            <a:pPr eaLnBrk="1" hangingPunct="1"/>
            <a:r>
              <a:rPr lang="en-US" altLang="en-US" smtClean="0"/>
              <a:t>Better identification means better law enforcement</a:t>
            </a:r>
          </a:p>
          <a:p>
            <a:pPr eaLnBrk="1" hangingPunct="1"/>
            <a:r>
              <a:rPr lang="en-US" altLang="en-US" smtClean="0"/>
              <a:t>People won’t be able to change identities</a:t>
            </a:r>
          </a:p>
          <a:p>
            <a:pPr lvl="1" eaLnBrk="1" hangingPunct="1"/>
            <a:r>
              <a:rPr lang="en-US" altLang="en-US" smtClean="0"/>
              <a:t>Parents ducking child support</a:t>
            </a:r>
          </a:p>
          <a:p>
            <a:pPr lvl="1" eaLnBrk="1" hangingPunct="1"/>
            <a:r>
              <a:rPr lang="en-US" altLang="en-US" smtClean="0"/>
              <a:t>Criminals on the run</a:t>
            </a:r>
          </a:p>
          <a:p>
            <a:pPr eaLnBrk="1" hangingPunct="1"/>
            <a:r>
              <a:rPr lang="en-US" altLang="en-US" smtClean="0"/>
              <a:t>New, centralized databases could lead to more identity theft</a:t>
            </a:r>
          </a:p>
        </p:txBody>
      </p:sp>
    </p:spTree>
    <p:extLst>
      <p:ext uri="{BB962C8B-B14F-4D97-AF65-F5344CB8AC3E}">
        <p14:creationId xmlns:p14="http://schemas.microsoft.com/office/powerpoint/2010/main" val="1957318988"/>
      </p:ext>
    </p:extLst>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smtClean="0"/>
              <a:t>Chapter 7</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0163913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noChangeArrowheads="1"/>
          </p:cNvSpPr>
          <p:nvPr>
            <p:ph type="title"/>
          </p:nvPr>
        </p:nvSpPr>
        <p:spPr>
          <a:xfrm>
            <a:off x="1981200" y="76200"/>
            <a:ext cx="8305800" cy="6096000"/>
          </a:xfrm>
        </p:spPr>
        <p:txBody>
          <a:bodyPr/>
          <a:lstStyle/>
          <a:p>
            <a:pPr eaLnBrk="1" hangingPunct="1"/>
            <a:r>
              <a:rPr lang="en-US" altLang="en-US" smtClean="0"/>
              <a:t>7.3 Malware</a:t>
            </a:r>
          </a:p>
        </p:txBody>
      </p:sp>
      <p:sp>
        <p:nvSpPr>
          <p:cNvPr id="19459"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7-14</a:t>
            </a:r>
          </a:p>
        </p:txBody>
      </p:sp>
    </p:spTree>
    <p:extLst>
      <p:ext uri="{BB962C8B-B14F-4D97-AF65-F5344CB8AC3E}">
        <p14:creationId xmlns:p14="http://schemas.microsoft.com/office/powerpoint/2010/main" val="326116452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7-15</a:t>
            </a:r>
          </a:p>
        </p:txBody>
      </p:sp>
      <p:sp>
        <p:nvSpPr>
          <p:cNvPr id="20483" name="Rectangle 2"/>
          <p:cNvSpPr>
            <a:spLocks noGrp="1" noChangeArrowheads="1"/>
          </p:cNvSpPr>
          <p:nvPr>
            <p:ph type="title"/>
          </p:nvPr>
        </p:nvSpPr>
        <p:spPr/>
        <p:txBody>
          <a:bodyPr/>
          <a:lstStyle/>
          <a:p>
            <a:pPr eaLnBrk="1" hangingPunct="1"/>
            <a:r>
              <a:rPr lang="en-US" altLang="en-US" smtClean="0"/>
              <a:t>Viruses</a:t>
            </a:r>
          </a:p>
        </p:txBody>
      </p:sp>
      <p:sp>
        <p:nvSpPr>
          <p:cNvPr id="20484" name="Rectangle 3"/>
          <p:cNvSpPr>
            <a:spLocks noGrp="1" noChangeArrowheads="1"/>
          </p:cNvSpPr>
          <p:nvPr>
            <p:ph type="body" idx="1"/>
          </p:nvPr>
        </p:nvSpPr>
        <p:spPr/>
        <p:txBody>
          <a:bodyPr/>
          <a:lstStyle/>
          <a:p>
            <a:pPr eaLnBrk="1" hangingPunct="1">
              <a:lnSpc>
                <a:spcPct val="90000"/>
              </a:lnSpc>
            </a:pPr>
            <a:r>
              <a:rPr lang="en-US" altLang="en-US" smtClean="0"/>
              <a:t>Virus: Piece of self-replicating code embedded within another program (host)</a:t>
            </a:r>
          </a:p>
          <a:p>
            <a:pPr eaLnBrk="1" hangingPunct="1">
              <a:lnSpc>
                <a:spcPct val="90000"/>
              </a:lnSpc>
            </a:pPr>
            <a:r>
              <a:rPr lang="en-US" altLang="en-US" smtClean="0"/>
              <a:t>Viruses associated with program files</a:t>
            </a:r>
          </a:p>
          <a:p>
            <a:pPr lvl="1" eaLnBrk="1" hangingPunct="1">
              <a:lnSpc>
                <a:spcPct val="90000"/>
              </a:lnSpc>
            </a:pPr>
            <a:r>
              <a:rPr lang="en-US" altLang="en-US" smtClean="0"/>
              <a:t>Hard disks, floppy disks, CD-ROMS</a:t>
            </a:r>
          </a:p>
          <a:p>
            <a:pPr lvl="1" eaLnBrk="1" hangingPunct="1">
              <a:lnSpc>
                <a:spcPct val="90000"/>
              </a:lnSpc>
            </a:pPr>
            <a:r>
              <a:rPr lang="en-US" altLang="en-US" smtClean="0"/>
              <a:t>Email attachments</a:t>
            </a:r>
          </a:p>
          <a:p>
            <a:pPr eaLnBrk="1" hangingPunct="1">
              <a:lnSpc>
                <a:spcPct val="90000"/>
              </a:lnSpc>
            </a:pPr>
            <a:r>
              <a:rPr lang="en-US" altLang="en-US" smtClean="0"/>
              <a:t>How viruses spread</a:t>
            </a:r>
          </a:p>
          <a:p>
            <a:pPr lvl="1" eaLnBrk="1" hangingPunct="1">
              <a:lnSpc>
                <a:spcPct val="90000"/>
              </a:lnSpc>
            </a:pPr>
            <a:r>
              <a:rPr lang="en-US" altLang="en-US" smtClean="0"/>
              <a:t>Diskettes or CDs</a:t>
            </a:r>
          </a:p>
          <a:p>
            <a:pPr lvl="1" eaLnBrk="1" hangingPunct="1">
              <a:lnSpc>
                <a:spcPct val="90000"/>
              </a:lnSpc>
            </a:pPr>
            <a:r>
              <a:rPr lang="en-US" altLang="en-US" smtClean="0"/>
              <a:t>Email</a:t>
            </a:r>
          </a:p>
          <a:p>
            <a:pPr lvl="1" eaLnBrk="1" hangingPunct="1">
              <a:lnSpc>
                <a:spcPct val="90000"/>
              </a:lnSpc>
            </a:pPr>
            <a:r>
              <a:rPr lang="en-US" altLang="en-US" smtClean="0"/>
              <a:t>Files downloaded from Internet</a:t>
            </a:r>
          </a:p>
        </p:txBody>
      </p:sp>
    </p:spTree>
    <p:extLst>
      <p:ext uri="{BB962C8B-B14F-4D97-AF65-F5344CB8AC3E}">
        <p14:creationId xmlns:p14="http://schemas.microsoft.com/office/powerpoint/2010/main" val="451558898"/>
      </p:ext>
    </p:extLst>
  </p:cSld>
  <p:clrMapOvr>
    <a:masterClrMapping/>
  </p:clrMapOvr>
  <p:transition spd="me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noChangeArrowheads="1"/>
          </p:cNvSpPr>
          <p:nvPr>
            <p:ph type="title"/>
          </p:nvPr>
        </p:nvSpPr>
        <p:spPr/>
        <p:txBody>
          <a:bodyPr/>
          <a:lstStyle/>
          <a:p>
            <a:pPr eaLnBrk="1" hangingPunct="1"/>
            <a:r>
              <a:rPr lang="en-US" altLang="en-US" smtClean="0"/>
              <a:t>One Way a Virus Can Replicate</a:t>
            </a:r>
          </a:p>
        </p:txBody>
      </p:sp>
      <p:sp>
        <p:nvSpPr>
          <p:cNvPr id="21507"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7-16</a:t>
            </a:r>
          </a:p>
        </p:txBody>
      </p:sp>
      <p:pic>
        <p:nvPicPr>
          <p:cNvPr id="21508" name="Picture 6" descr="qui06f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1" y="1219200"/>
            <a:ext cx="2498725" cy="481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006244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noChangeArrowheads="1"/>
          </p:cNvSpPr>
          <p:nvPr>
            <p:ph type="title"/>
          </p:nvPr>
        </p:nvSpPr>
        <p:spPr/>
        <p:txBody>
          <a:bodyPr/>
          <a:lstStyle/>
          <a:p>
            <a:pPr eaLnBrk="1" hangingPunct="1"/>
            <a:r>
              <a:rPr lang="en-US" altLang="en-US" sz="3200"/>
              <a:t>Email Attachment with Possible Virus</a:t>
            </a:r>
          </a:p>
        </p:txBody>
      </p:sp>
      <p:sp>
        <p:nvSpPr>
          <p:cNvPr id="22531"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7-17</a:t>
            </a:r>
          </a:p>
        </p:txBody>
      </p:sp>
      <p:pic>
        <p:nvPicPr>
          <p:cNvPr id="22532" name="Picture 6" descr="qui06f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524000"/>
            <a:ext cx="7772400" cy="385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661251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noChangeArrowheads="1"/>
          </p:cNvSpPr>
          <p:nvPr>
            <p:ph type="title"/>
          </p:nvPr>
        </p:nvSpPr>
        <p:spPr/>
        <p:txBody>
          <a:bodyPr/>
          <a:lstStyle/>
          <a:p>
            <a:pPr eaLnBrk="1" hangingPunct="1"/>
            <a:r>
              <a:rPr lang="en-US" altLang="en-US" smtClean="0"/>
              <a:t>How an Email Virus Spreads</a:t>
            </a:r>
          </a:p>
        </p:txBody>
      </p:sp>
      <p:sp>
        <p:nvSpPr>
          <p:cNvPr id="23555"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7-18</a:t>
            </a:r>
          </a:p>
        </p:txBody>
      </p:sp>
      <p:pic>
        <p:nvPicPr>
          <p:cNvPr id="23556" name="Picture 6" descr="qui06f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219200"/>
            <a:ext cx="6705600" cy="447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1488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3">
            <a:extLst>
              <a:ext uri="{FF2B5EF4-FFF2-40B4-BE49-F238E27FC236}">
                <a16:creationId xmlns:a16="http://schemas.microsoft.com/office/drawing/2014/main" id="{7E21C167-AE84-4814-89BC-3D0CABB1841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2-43</a:t>
            </a:r>
          </a:p>
        </p:txBody>
      </p:sp>
      <p:sp>
        <p:nvSpPr>
          <p:cNvPr id="50179" name="Rectangle 2">
            <a:extLst>
              <a:ext uri="{FF2B5EF4-FFF2-40B4-BE49-F238E27FC236}">
                <a16:creationId xmlns:a16="http://schemas.microsoft.com/office/drawing/2014/main" id="{DDF24F12-7A60-45AD-A73A-46C9EC678E89}"/>
              </a:ext>
            </a:extLst>
          </p:cNvPr>
          <p:cNvSpPr>
            <a:spLocks noGrp="1" noChangeArrowheads="1"/>
          </p:cNvSpPr>
          <p:nvPr>
            <p:ph type="title"/>
          </p:nvPr>
        </p:nvSpPr>
        <p:spPr/>
        <p:txBody>
          <a:bodyPr/>
          <a:lstStyle/>
          <a:p>
            <a:pPr eaLnBrk="1" hangingPunct="1"/>
            <a:r>
              <a:rPr lang="en-US" altLang="en-US"/>
              <a:t>Case for Kantianism</a:t>
            </a:r>
          </a:p>
        </p:txBody>
      </p:sp>
      <p:sp>
        <p:nvSpPr>
          <p:cNvPr id="50180" name="Rectangle 3">
            <a:extLst>
              <a:ext uri="{FF2B5EF4-FFF2-40B4-BE49-F238E27FC236}">
                <a16:creationId xmlns:a16="http://schemas.microsoft.com/office/drawing/2014/main" id="{5F2C6C2A-DDCB-4355-BE74-B866358127C5}"/>
              </a:ext>
            </a:extLst>
          </p:cNvPr>
          <p:cNvSpPr>
            <a:spLocks noGrp="1" noChangeArrowheads="1"/>
          </p:cNvSpPr>
          <p:nvPr>
            <p:ph type="body" idx="1"/>
          </p:nvPr>
        </p:nvSpPr>
        <p:spPr/>
        <p:txBody>
          <a:bodyPr/>
          <a:lstStyle/>
          <a:p>
            <a:pPr eaLnBrk="1" hangingPunct="1"/>
            <a:r>
              <a:rPr lang="en-US" altLang="en-US"/>
              <a:t>Treats all persons as moral equals</a:t>
            </a:r>
          </a:p>
          <a:p>
            <a:pPr eaLnBrk="1" hangingPunct="1"/>
            <a:r>
              <a:rPr lang="en-US" altLang="en-US"/>
              <a:t>Gives all people moral worth as rational, autonomous beings</a:t>
            </a:r>
          </a:p>
          <a:p>
            <a:pPr eaLnBrk="1" hangingPunct="1"/>
            <a:r>
              <a:rPr lang="en-US" altLang="en-US"/>
              <a:t>Holds everyone to the same standard</a:t>
            </a:r>
          </a:p>
          <a:p>
            <a:pPr eaLnBrk="1" hangingPunct="1"/>
            <a:r>
              <a:rPr lang="en-US" altLang="en-US"/>
              <a:t>Produces universal moral guidelines</a:t>
            </a:r>
          </a:p>
        </p:txBody>
      </p:sp>
    </p:spTree>
    <p:extLst>
      <p:ext uri="{BB962C8B-B14F-4D97-AF65-F5344CB8AC3E}">
        <p14:creationId xmlns:p14="http://schemas.microsoft.com/office/powerpoint/2010/main" val="2584056066"/>
      </p:ext>
    </p:extLst>
  </p:cSld>
  <p:clrMapOvr>
    <a:masterClrMapping/>
  </p:clrMapOvr>
  <p:transition spd="med"/>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7-19</a:t>
            </a:r>
          </a:p>
        </p:txBody>
      </p:sp>
      <p:sp>
        <p:nvSpPr>
          <p:cNvPr id="24579" name="Rectangle 2"/>
          <p:cNvSpPr>
            <a:spLocks noGrp="1" noChangeArrowheads="1"/>
          </p:cNvSpPr>
          <p:nvPr>
            <p:ph type="title"/>
          </p:nvPr>
        </p:nvSpPr>
        <p:spPr/>
        <p:txBody>
          <a:bodyPr/>
          <a:lstStyle/>
          <a:p>
            <a:pPr eaLnBrk="1" hangingPunct="1"/>
            <a:r>
              <a:rPr lang="en-US" altLang="en-US" smtClean="0"/>
              <a:t>Antivirus Software Packages</a:t>
            </a:r>
          </a:p>
        </p:txBody>
      </p:sp>
      <p:sp>
        <p:nvSpPr>
          <p:cNvPr id="24580" name="Rectangle 3"/>
          <p:cNvSpPr>
            <a:spLocks noGrp="1" noChangeArrowheads="1"/>
          </p:cNvSpPr>
          <p:nvPr>
            <p:ph type="body" idx="1"/>
          </p:nvPr>
        </p:nvSpPr>
        <p:spPr/>
        <p:txBody>
          <a:bodyPr/>
          <a:lstStyle/>
          <a:p>
            <a:pPr eaLnBrk="1" hangingPunct="1"/>
            <a:r>
              <a:rPr lang="en-US" altLang="en-US" smtClean="0"/>
              <a:t>Allow computer users to detect and destroy viruses</a:t>
            </a:r>
          </a:p>
          <a:p>
            <a:pPr eaLnBrk="1" hangingPunct="1"/>
            <a:r>
              <a:rPr lang="en-US" altLang="en-US" smtClean="0"/>
              <a:t>Must be kept up-to-date to be most effective</a:t>
            </a:r>
          </a:p>
          <a:p>
            <a:pPr eaLnBrk="1" hangingPunct="1"/>
            <a:r>
              <a:rPr lang="en-US" altLang="en-US" smtClean="0"/>
              <a:t>Many people do not keep their antivirus software packages up-to-date</a:t>
            </a:r>
          </a:p>
          <a:p>
            <a:pPr eaLnBrk="1" hangingPunct="1"/>
            <a:r>
              <a:rPr lang="en-US" altLang="en-US" smtClean="0"/>
              <a:t>Consumers need to beware of fake antivirus applications</a:t>
            </a:r>
          </a:p>
        </p:txBody>
      </p:sp>
    </p:spTree>
    <p:extLst>
      <p:ext uri="{BB962C8B-B14F-4D97-AF65-F5344CB8AC3E}">
        <p14:creationId xmlns:p14="http://schemas.microsoft.com/office/powerpoint/2010/main" val="2861844531"/>
      </p:ext>
    </p:extLst>
  </p:cSld>
  <p:clrMapOvr>
    <a:masterClrMapping/>
  </p:clrMapOvr>
  <p:transition spd="med"/>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7-20</a:t>
            </a:r>
          </a:p>
        </p:txBody>
      </p:sp>
      <p:sp>
        <p:nvSpPr>
          <p:cNvPr id="25603" name="Rectangle 2"/>
          <p:cNvSpPr>
            <a:spLocks noGrp="1" noChangeArrowheads="1"/>
          </p:cNvSpPr>
          <p:nvPr>
            <p:ph type="title"/>
          </p:nvPr>
        </p:nvSpPr>
        <p:spPr/>
        <p:txBody>
          <a:bodyPr/>
          <a:lstStyle/>
          <a:p>
            <a:pPr eaLnBrk="1" hangingPunct="1"/>
            <a:r>
              <a:rPr lang="en-US" altLang="en-US" smtClean="0"/>
              <a:t>Worm</a:t>
            </a:r>
          </a:p>
        </p:txBody>
      </p:sp>
      <p:sp>
        <p:nvSpPr>
          <p:cNvPr id="25604" name="Rectangle 3"/>
          <p:cNvSpPr>
            <a:spLocks noGrp="1" noChangeArrowheads="1"/>
          </p:cNvSpPr>
          <p:nvPr>
            <p:ph type="body" idx="1"/>
          </p:nvPr>
        </p:nvSpPr>
        <p:spPr/>
        <p:txBody>
          <a:bodyPr/>
          <a:lstStyle/>
          <a:p>
            <a:pPr eaLnBrk="1" hangingPunct="1"/>
            <a:r>
              <a:rPr lang="en-US" altLang="en-US" smtClean="0"/>
              <a:t>Self-contained program</a:t>
            </a:r>
          </a:p>
          <a:p>
            <a:pPr eaLnBrk="1" hangingPunct="1"/>
            <a:r>
              <a:rPr lang="en-US" altLang="en-US" smtClean="0"/>
              <a:t>Spreads through a computer network</a:t>
            </a:r>
          </a:p>
          <a:p>
            <a:pPr eaLnBrk="1" hangingPunct="1"/>
            <a:r>
              <a:rPr lang="en-US" altLang="en-US" smtClean="0"/>
              <a:t>Exploits security holes in networked computers</a:t>
            </a:r>
          </a:p>
        </p:txBody>
      </p:sp>
    </p:spTree>
    <p:extLst>
      <p:ext uri="{BB962C8B-B14F-4D97-AF65-F5344CB8AC3E}">
        <p14:creationId xmlns:p14="http://schemas.microsoft.com/office/powerpoint/2010/main" val="1910181153"/>
      </p:ext>
    </p:extLst>
  </p:cSld>
  <p:clrMapOvr>
    <a:masterClrMapping/>
  </p:clrMapOvr>
  <p:transition spd="med"/>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noChangeArrowheads="1"/>
          </p:cNvSpPr>
          <p:nvPr>
            <p:ph type="title"/>
          </p:nvPr>
        </p:nvSpPr>
        <p:spPr/>
        <p:txBody>
          <a:bodyPr/>
          <a:lstStyle/>
          <a:p>
            <a:pPr eaLnBrk="1" hangingPunct="1"/>
            <a:r>
              <a:rPr lang="en-US" altLang="en-US" smtClean="0"/>
              <a:t>How a Worm Spreads</a:t>
            </a:r>
          </a:p>
        </p:txBody>
      </p:sp>
      <p:sp>
        <p:nvSpPr>
          <p:cNvPr id="26627"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7-21</a:t>
            </a:r>
          </a:p>
        </p:txBody>
      </p:sp>
      <p:pic>
        <p:nvPicPr>
          <p:cNvPr id="26628" name="Picture 6" descr="qui06f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1219201"/>
            <a:ext cx="5257800" cy="486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467783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7-22</a:t>
            </a:r>
          </a:p>
        </p:txBody>
      </p:sp>
      <p:sp>
        <p:nvSpPr>
          <p:cNvPr id="27651" name="Rectangle 2"/>
          <p:cNvSpPr>
            <a:spLocks noGrp="1" noChangeArrowheads="1"/>
          </p:cNvSpPr>
          <p:nvPr>
            <p:ph type="title"/>
          </p:nvPr>
        </p:nvSpPr>
        <p:spPr/>
        <p:txBody>
          <a:bodyPr/>
          <a:lstStyle/>
          <a:p>
            <a:pPr eaLnBrk="1" hangingPunct="1"/>
            <a:r>
              <a:rPr lang="en-US" altLang="en-US" smtClean="0"/>
              <a:t>The Internet Worm</a:t>
            </a:r>
          </a:p>
        </p:txBody>
      </p:sp>
      <p:sp>
        <p:nvSpPr>
          <p:cNvPr id="27652" name="Rectangle 3"/>
          <p:cNvSpPr>
            <a:spLocks noGrp="1" noChangeArrowheads="1"/>
          </p:cNvSpPr>
          <p:nvPr>
            <p:ph type="body" idx="1"/>
          </p:nvPr>
        </p:nvSpPr>
        <p:spPr/>
        <p:txBody>
          <a:bodyPr/>
          <a:lstStyle/>
          <a:p>
            <a:pPr eaLnBrk="1" hangingPunct="1">
              <a:lnSpc>
                <a:spcPct val="80000"/>
              </a:lnSpc>
            </a:pPr>
            <a:r>
              <a:rPr lang="en-US" altLang="en-US"/>
              <a:t>Robert Tappan Morris, Jr.</a:t>
            </a:r>
          </a:p>
          <a:p>
            <a:pPr lvl="1" eaLnBrk="1" hangingPunct="1">
              <a:lnSpc>
                <a:spcPct val="80000"/>
              </a:lnSpc>
            </a:pPr>
            <a:r>
              <a:rPr lang="en-US" altLang="en-US"/>
              <a:t>Graduate student at Cornell</a:t>
            </a:r>
          </a:p>
          <a:p>
            <a:pPr lvl="1" eaLnBrk="1" hangingPunct="1">
              <a:lnSpc>
                <a:spcPct val="80000"/>
              </a:lnSpc>
            </a:pPr>
            <a:r>
              <a:rPr lang="en-US" altLang="en-US"/>
              <a:t>Released worm onto Internet from MIT computer</a:t>
            </a:r>
          </a:p>
          <a:p>
            <a:pPr eaLnBrk="1" hangingPunct="1">
              <a:lnSpc>
                <a:spcPct val="80000"/>
              </a:lnSpc>
            </a:pPr>
            <a:r>
              <a:rPr lang="en-US" altLang="en-US"/>
              <a:t>Effect of worm</a:t>
            </a:r>
          </a:p>
          <a:p>
            <a:pPr lvl="1" eaLnBrk="1" hangingPunct="1">
              <a:lnSpc>
                <a:spcPct val="80000"/>
              </a:lnSpc>
            </a:pPr>
            <a:r>
              <a:rPr lang="en-US" altLang="en-US"/>
              <a:t>Spread to significant numbers of Unix computers</a:t>
            </a:r>
          </a:p>
          <a:p>
            <a:pPr lvl="1" eaLnBrk="1" hangingPunct="1">
              <a:lnSpc>
                <a:spcPct val="80000"/>
              </a:lnSpc>
            </a:pPr>
            <a:r>
              <a:rPr lang="en-US" altLang="en-US"/>
              <a:t>Infected computers kept crashing or became unresponsive</a:t>
            </a:r>
          </a:p>
          <a:p>
            <a:pPr lvl="1" eaLnBrk="1" hangingPunct="1">
              <a:lnSpc>
                <a:spcPct val="80000"/>
              </a:lnSpc>
            </a:pPr>
            <a:r>
              <a:rPr lang="en-US" altLang="en-US"/>
              <a:t>Took a day for fixes to be published</a:t>
            </a:r>
          </a:p>
          <a:p>
            <a:pPr eaLnBrk="1" hangingPunct="1">
              <a:lnSpc>
                <a:spcPct val="80000"/>
              </a:lnSpc>
            </a:pPr>
            <a:r>
              <a:rPr lang="en-US" altLang="en-US"/>
              <a:t>Impact on Morris</a:t>
            </a:r>
          </a:p>
          <a:p>
            <a:pPr lvl="1" eaLnBrk="1" hangingPunct="1">
              <a:lnSpc>
                <a:spcPct val="80000"/>
              </a:lnSpc>
            </a:pPr>
            <a:r>
              <a:rPr lang="en-US" altLang="en-US"/>
              <a:t>Suspended from Cornell</a:t>
            </a:r>
          </a:p>
          <a:p>
            <a:pPr lvl="1" eaLnBrk="1" hangingPunct="1">
              <a:lnSpc>
                <a:spcPct val="80000"/>
              </a:lnSpc>
            </a:pPr>
            <a:r>
              <a:rPr lang="en-US" altLang="en-US"/>
              <a:t>3 years’ probation + 400 hours community service</a:t>
            </a:r>
          </a:p>
          <a:p>
            <a:pPr lvl="1" eaLnBrk="1" hangingPunct="1">
              <a:lnSpc>
                <a:spcPct val="80000"/>
              </a:lnSpc>
            </a:pPr>
            <a:r>
              <a:rPr lang="en-US" altLang="en-US"/>
              <a:t>$150,000 in legal fees and fines</a:t>
            </a:r>
          </a:p>
        </p:txBody>
      </p:sp>
    </p:spTree>
    <p:extLst>
      <p:ext uri="{BB962C8B-B14F-4D97-AF65-F5344CB8AC3E}">
        <p14:creationId xmlns:p14="http://schemas.microsoft.com/office/powerpoint/2010/main" val="1379761306"/>
      </p:ext>
    </p:extLst>
  </p:cSld>
  <p:clrMapOvr>
    <a:masterClrMapping/>
  </p:clrMapOvr>
  <p:transition spd="med"/>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7-23</a:t>
            </a:r>
          </a:p>
        </p:txBody>
      </p:sp>
      <p:sp>
        <p:nvSpPr>
          <p:cNvPr id="28675" name="Rectangle 2"/>
          <p:cNvSpPr>
            <a:spLocks noGrp="1" noChangeArrowheads="1"/>
          </p:cNvSpPr>
          <p:nvPr>
            <p:ph type="title"/>
          </p:nvPr>
        </p:nvSpPr>
        <p:spPr/>
        <p:txBody>
          <a:bodyPr/>
          <a:lstStyle/>
          <a:p>
            <a:pPr eaLnBrk="1" hangingPunct="1"/>
            <a:r>
              <a:rPr lang="en-US" altLang="en-US" smtClean="0"/>
              <a:t>Ethical Evaluation</a:t>
            </a:r>
          </a:p>
        </p:txBody>
      </p:sp>
      <p:sp>
        <p:nvSpPr>
          <p:cNvPr id="28676" name="Rectangle 3"/>
          <p:cNvSpPr>
            <a:spLocks noGrp="1" noChangeArrowheads="1"/>
          </p:cNvSpPr>
          <p:nvPr>
            <p:ph type="body" idx="1"/>
          </p:nvPr>
        </p:nvSpPr>
        <p:spPr>
          <a:xfrm>
            <a:off x="1981200" y="1295400"/>
            <a:ext cx="8229600" cy="5257800"/>
          </a:xfrm>
        </p:spPr>
        <p:txBody>
          <a:bodyPr/>
          <a:lstStyle/>
          <a:p>
            <a:pPr eaLnBrk="1" hangingPunct="1">
              <a:lnSpc>
                <a:spcPct val="90000"/>
              </a:lnSpc>
            </a:pPr>
            <a:r>
              <a:rPr lang="en-US" altLang="en-US" sz="2400"/>
              <a:t>Kantian evaluation</a:t>
            </a:r>
          </a:p>
          <a:p>
            <a:pPr lvl="1" eaLnBrk="1" hangingPunct="1">
              <a:lnSpc>
                <a:spcPct val="90000"/>
              </a:lnSpc>
            </a:pPr>
            <a:r>
              <a:rPr lang="en-US" altLang="en-US" sz="2000"/>
              <a:t>Morris used others by gaining access to their computers without permission</a:t>
            </a:r>
          </a:p>
          <a:p>
            <a:pPr eaLnBrk="1" hangingPunct="1">
              <a:lnSpc>
                <a:spcPct val="90000"/>
              </a:lnSpc>
            </a:pPr>
            <a:r>
              <a:rPr lang="en-US" altLang="en-US" sz="2400"/>
              <a:t>Social contract theory evaluation</a:t>
            </a:r>
          </a:p>
          <a:p>
            <a:pPr lvl="1" eaLnBrk="1" hangingPunct="1">
              <a:lnSpc>
                <a:spcPct val="90000"/>
              </a:lnSpc>
            </a:pPr>
            <a:r>
              <a:rPr lang="en-US" altLang="en-US" sz="2000"/>
              <a:t>Morris violated property rights of organizations</a:t>
            </a:r>
          </a:p>
          <a:p>
            <a:pPr eaLnBrk="1" hangingPunct="1">
              <a:lnSpc>
                <a:spcPct val="90000"/>
              </a:lnSpc>
            </a:pPr>
            <a:r>
              <a:rPr lang="en-US" altLang="en-US" sz="2400"/>
              <a:t>Utilitarian evaluation</a:t>
            </a:r>
          </a:p>
          <a:p>
            <a:pPr lvl="1" eaLnBrk="1" hangingPunct="1">
              <a:lnSpc>
                <a:spcPct val="90000"/>
              </a:lnSpc>
            </a:pPr>
            <a:r>
              <a:rPr lang="en-US" altLang="en-US" sz="2000"/>
              <a:t>Benefits: Organizations learned of security flaws</a:t>
            </a:r>
          </a:p>
          <a:p>
            <a:pPr lvl="1" eaLnBrk="1" hangingPunct="1">
              <a:lnSpc>
                <a:spcPct val="90000"/>
              </a:lnSpc>
            </a:pPr>
            <a:r>
              <a:rPr lang="en-US" altLang="en-US" sz="2000"/>
              <a:t>Harms: Time spent by those fighting worm, unavailable computers, disrupted network traffic, Morris’s punishments</a:t>
            </a:r>
          </a:p>
          <a:p>
            <a:pPr eaLnBrk="1" hangingPunct="1">
              <a:lnSpc>
                <a:spcPct val="90000"/>
              </a:lnSpc>
            </a:pPr>
            <a:r>
              <a:rPr lang="en-US" altLang="en-US" sz="2400"/>
              <a:t>Virtue ethics evaluation</a:t>
            </a:r>
          </a:p>
          <a:p>
            <a:pPr lvl="1" eaLnBrk="1" hangingPunct="1">
              <a:lnSpc>
                <a:spcPct val="90000"/>
              </a:lnSpc>
            </a:pPr>
            <a:r>
              <a:rPr lang="en-US" altLang="en-US" sz="2000"/>
              <a:t>Morris selfishly used Internet as experimental lab</a:t>
            </a:r>
          </a:p>
          <a:p>
            <a:pPr lvl="1" eaLnBrk="1" hangingPunct="1">
              <a:lnSpc>
                <a:spcPct val="90000"/>
              </a:lnSpc>
            </a:pPr>
            <a:r>
              <a:rPr lang="en-US" altLang="en-US" sz="2000"/>
              <a:t>He deceitfully released worm from MIT instead of Cornell</a:t>
            </a:r>
          </a:p>
          <a:p>
            <a:pPr lvl="1" eaLnBrk="1" hangingPunct="1">
              <a:lnSpc>
                <a:spcPct val="90000"/>
              </a:lnSpc>
            </a:pPr>
            <a:r>
              <a:rPr lang="en-US" altLang="en-US" sz="2000"/>
              <a:t>He avoided taking responsibility for his actions</a:t>
            </a:r>
          </a:p>
          <a:p>
            <a:pPr eaLnBrk="1" hangingPunct="1">
              <a:lnSpc>
                <a:spcPct val="90000"/>
              </a:lnSpc>
            </a:pPr>
            <a:r>
              <a:rPr lang="en-US" altLang="en-US" sz="2400"/>
              <a:t>Morris was wrong to have released the Internet worm</a:t>
            </a:r>
          </a:p>
        </p:txBody>
      </p:sp>
    </p:spTree>
    <p:extLst>
      <p:ext uri="{BB962C8B-B14F-4D97-AF65-F5344CB8AC3E}">
        <p14:creationId xmlns:p14="http://schemas.microsoft.com/office/powerpoint/2010/main" val="1702997842"/>
      </p:ext>
    </p:extLst>
  </p:cSld>
  <p:clrMapOvr>
    <a:masterClrMapping/>
  </p:clrMapOvr>
  <p:transition spd="med"/>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noChangeArrowheads="1"/>
          </p:cNvSpPr>
          <p:nvPr>
            <p:ph type="title"/>
          </p:nvPr>
        </p:nvSpPr>
        <p:spPr/>
        <p:txBody>
          <a:bodyPr/>
          <a:lstStyle/>
          <a:p>
            <a:r>
              <a:rPr lang="en-US" altLang="en-US" smtClean="0"/>
              <a:t>Sasser Worm</a:t>
            </a:r>
          </a:p>
        </p:txBody>
      </p:sp>
      <p:sp>
        <p:nvSpPr>
          <p:cNvPr id="29699" name="Content Placeholder 2"/>
          <p:cNvSpPr>
            <a:spLocks noGrp="1" noChangeArrowheads="1"/>
          </p:cNvSpPr>
          <p:nvPr>
            <p:ph idx="1"/>
          </p:nvPr>
        </p:nvSpPr>
        <p:spPr/>
        <p:txBody>
          <a:bodyPr/>
          <a:lstStyle/>
          <a:p>
            <a:r>
              <a:rPr lang="en-US" altLang="en-US"/>
              <a:t>Launched in April 2004, infected 18 million computers</a:t>
            </a:r>
          </a:p>
          <a:p>
            <a:r>
              <a:rPr lang="en-US" altLang="en-US"/>
              <a:t>Disrupted operations at Delta Airlines, European Commission, Australian railroads, British coast guard</a:t>
            </a:r>
          </a:p>
          <a:p>
            <a:r>
              <a:rPr lang="en-US" altLang="en-US"/>
              <a:t>German juvenile Sven Jaschan confessed to crime</a:t>
            </a:r>
          </a:p>
          <a:p>
            <a:r>
              <a:rPr lang="en-US" altLang="en-US"/>
              <a:t>Sentenced to 30 hours of community service and 18 months’ probation</a:t>
            </a:r>
          </a:p>
          <a:p>
            <a:endParaRPr lang="en-US" altLang="en-US" smtClean="0"/>
          </a:p>
        </p:txBody>
      </p:sp>
      <p:sp>
        <p:nvSpPr>
          <p:cNvPr id="2970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7-24</a:t>
            </a:r>
          </a:p>
        </p:txBody>
      </p:sp>
    </p:spTree>
    <p:extLst>
      <p:ext uri="{BB962C8B-B14F-4D97-AF65-F5344CB8AC3E}">
        <p14:creationId xmlns:p14="http://schemas.microsoft.com/office/powerpoint/2010/main" val="424709575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noChangeArrowheads="1"/>
          </p:cNvSpPr>
          <p:nvPr>
            <p:ph type="title"/>
          </p:nvPr>
        </p:nvSpPr>
        <p:spPr/>
        <p:txBody>
          <a:bodyPr/>
          <a:lstStyle/>
          <a:p>
            <a:r>
              <a:rPr lang="en-US" altLang="en-US" smtClean="0"/>
              <a:t>Instant Messaging Worms</a:t>
            </a:r>
          </a:p>
        </p:txBody>
      </p:sp>
      <p:sp>
        <p:nvSpPr>
          <p:cNvPr id="30723" name="Content Placeholder 2"/>
          <p:cNvSpPr>
            <a:spLocks noGrp="1" noChangeArrowheads="1"/>
          </p:cNvSpPr>
          <p:nvPr>
            <p:ph idx="1"/>
          </p:nvPr>
        </p:nvSpPr>
        <p:spPr/>
        <p:txBody>
          <a:bodyPr/>
          <a:lstStyle/>
          <a:p>
            <a:r>
              <a:rPr lang="en-US" altLang="en-US" smtClean="0"/>
              <a:t>Choke and Hello (2001)</a:t>
            </a:r>
          </a:p>
          <a:p>
            <a:r>
              <a:rPr lang="en-US" altLang="en-US" smtClean="0"/>
              <a:t>Kelvir (2005)</a:t>
            </a:r>
          </a:p>
          <a:p>
            <a:pPr lvl="1"/>
            <a:r>
              <a:rPr lang="en-US" altLang="en-US" smtClean="0"/>
              <a:t>Reuters had to remove 60,000 subscribers from its instant messaging service</a:t>
            </a:r>
          </a:p>
          <a:p>
            <a:r>
              <a:rPr lang="en-US" altLang="en-US" smtClean="0"/>
              <a:t>Palevo (2010)</a:t>
            </a:r>
          </a:p>
          <a:p>
            <a:pPr lvl="1"/>
            <a:r>
              <a:rPr lang="en-US" altLang="en-US" smtClean="0"/>
              <a:t>Spread through Romania, Mongolia, Indonesia</a:t>
            </a:r>
          </a:p>
        </p:txBody>
      </p:sp>
      <p:sp>
        <p:nvSpPr>
          <p:cNvPr id="3072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7-25</a:t>
            </a:r>
          </a:p>
        </p:txBody>
      </p:sp>
    </p:spTree>
    <p:extLst>
      <p:ext uri="{BB962C8B-B14F-4D97-AF65-F5344CB8AC3E}">
        <p14:creationId xmlns:p14="http://schemas.microsoft.com/office/powerpoint/2010/main" val="36916884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noChangeArrowheads="1"/>
          </p:cNvSpPr>
          <p:nvPr>
            <p:ph type="title"/>
          </p:nvPr>
        </p:nvSpPr>
        <p:spPr/>
        <p:txBody>
          <a:bodyPr/>
          <a:lstStyle/>
          <a:p>
            <a:r>
              <a:rPr lang="en-US" altLang="en-US" smtClean="0"/>
              <a:t>Conficker Worm</a:t>
            </a:r>
          </a:p>
        </p:txBody>
      </p:sp>
      <p:sp>
        <p:nvSpPr>
          <p:cNvPr id="31747" name="Content Placeholder 2"/>
          <p:cNvSpPr>
            <a:spLocks noGrp="1" noChangeArrowheads="1"/>
          </p:cNvSpPr>
          <p:nvPr>
            <p:ph idx="1"/>
          </p:nvPr>
        </p:nvSpPr>
        <p:spPr/>
        <p:txBody>
          <a:bodyPr/>
          <a:lstStyle/>
          <a:p>
            <a:r>
              <a:rPr lang="en-US" altLang="en-US" smtClean="0"/>
              <a:t>Conficker (a.k.a. Downadup) worm appeared 2008 on Windows computers</a:t>
            </a:r>
          </a:p>
          <a:p>
            <a:r>
              <a:rPr lang="en-US" altLang="en-US" smtClean="0"/>
              <a:t>Particularly difficult to eradicate</a:t>
            </a:r>
          </a:p>
          <a:p>
            <a:r>
              <a:rPr lang="en-US" altLang="en-US" smtClean="0"/>
              <a:t>Millions of copies of worm are circulating</a:t>
            </a:r>
          </a:p>
          <a:p>
            <a:r>
              <a:rPr lang="en-US" altLang="en-US" smtClean="0"/>
              <a:t>Purpose of worm still unknown</a:t>
            </a:r>
          </a:p>
        </p:txBody>
      </p:sp>
      <p:sp>
        <p:nvSpPr>
          <p:cNvPr id="3174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7-26</a:t>
            </a:r>
          </a:p>
        </p:txBody>
      </p:sp>
    </p:spTree>
    <p:extLst>
      <p:ext uri="{BB962C8B-B14F-4D97-AF65-F5344CB8AC3E}">
        <p14:creationId xmlns:p14="http://schemas.microsoft.com/office/powerpoint/2010/main" val="167052906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noChangeArrowheads="1"/>
          </p:cNvSpPr>
          <p:nvPr>
            <p:ph type="title"/>
          </p:nvPr>
        </p:nvSpPr>
        <p:spPr/>
        <p:txBody>
          <a:bodyPr/>
          <a:lstStyle/>
          <a:p>
            <a:r>
              <a:rPr lang="en-US" altLang="en-US" smtClean="0"/>
              <a:t>Cross-site Scripting</a:t>
            </a:r>
          </a:p>
        </p:txBody>
      </p:sp>
      <p:sp>
        <p:nvSpPr>
          <p:cNvPr id="32771" name="Content Placeholder 2"/>
          <p:cNvSpPr>
            <a:spLocks noGrp="1" noChangeArrowheads="1"/>
          </p:cNvSpPr>
          <p:nvPr>
            <p:ph idx="1"/>
          </p:nvPr>
        </p:nvSpPr>
        <p:spPr/>
        <p:txBody>
          <a:bodyPr/>
          <a:lstStyle/>
          <a:p>
            <a:r>
              <a:rPr lang="en-US" altLang="en-US"/>
              <a:t>Another way malware may be downloaded without user’s knowledge</a:t>
            </a:r>
          </a:p>
          <a:p>
            <a:r>
              <a:rPr lang="en-US" altLang="en-US"/>
              <a:t>Problem appears on Web sites that allow people to read what others have posted</a:t>
            </a:r>
          </a:p>
          <a:p>
            <a:r>
              <a:rPr lang="en-US" altLang="en-US"/>
              <a:t>Attacker injects client-side script into a Web site</a:t>
            </a:r>
          </a:p>
          <a:p>
            <a:r>
              <a:rPr lang="en-US" altLang="en-US"/>
              <a:t>Victim’s browser executes script, which may steal cookies, track user’s activity, or perform another malicious action</a:t>
            </a:r>
          </a:p>
        </p:txBody>
      </p:sp>
      <p:sp>
        <p:nvSpPr>
          <p:cNvPr id="3277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7-27</a:t>
            </a:r>
          </a:p>
        </p:txBody>
      </p:sp>
    </p:spTree>
    <p:extLst>
      <p:ext uri="{BB962C8B-B14F-4D97-AF65-F5344CB8AC3E}">
        <p14:creationId xmlns:p14="http://schemas.microsoft.com/office/powerpoint/2010/main" val="190084367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noChangeArrowheads="1"/>
          </p:cNvSpPr>
          <p:nvPr>
            <p:ph type="title"/>
          </p:nvPr>
        </p:nvSpPr>
        <p:spPr/>
        <p:txBody>
          <a:bodyPr/>
          <a:lstStyle/>
          <a:p>
            <a:r>
              <a:rPr lang="en-US" altLang="en-US" smtClean="0"/>
              <a:t>Drive-by Downloads</a:t>
            </a:r>
          </a:p>
        </p:txBody>
      </p:sp>
      <p:sp>
        <p:nvSpPr>
          <p:cNvPr id="33795" name="Content Placeholder 2"/>
          <p:cNvSpPr>
            <a:spLocks noGrp="1" noChangeArrowheads="1"/>
          </p:cNvSpPr>
          <p:nvPr>
            <p:ph idx="1"/>
          </p:nvPr>
        </p:nvSpPr>
        <p:spPr/>
        <p:txBody>
          <a:bodyPr/>
          <a:lstStyle/>
          <a:p>
            <a:r>
              <a:rPr lang="en-US" altLang="en-US"/>
              <a:t>Unintentional downloading of malware caused by visiting a compromised Web site</a:t>
            </a:r>
          </a:p>
          <a:p>
            <a:r>
              <a:rPr lang="en-US" altLang="en-US"/>
              <a:t>Also happens when Web surfer sees pop-up window asking permission to download software and clicks “Okay”</a:t>
            </a:r>
          </a:p>
          <a:p>
            <a:r>
              <a:rPr lang="en-US" altLang="en-US"/>
              <a:t>Google Anti-Malware Team says 1.3 percent of queries to Google’s search engine return a malicious URL somewhere on results page</a:t>
            </a:r>
          </a:p>
        </p:txBody>
      </p:sp>
      <p:sp>
        <p:nvSpPr>
          <p:cNvPr id="3379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7-28</a:t>
            </a:r>
          </a:p>
        </p:txBody>
      </p:sp>
    </p:spTree>
    <p:extLst>
      <p:ext uri="{BB962C8B-B14F-4D97-AF65-F5344CB8AC3E}">
        <p14:creationId xmlns:p14="http://schemas.microsoft.com/office/powerpoint/2010/main" val="23125555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a:extLst>
              <a:ext uri="{FF2B5EF4-FFF2-40B4-BE49-F238E27FC236}">
                <a16:creationId xmlns:a16="http://schemas.microsoft.com/office/drawing/2014/main" id="{7F30EE1E-EDCC-416C-83EA-80E0E242BEE3}"/>
              </a:ext>
            </a:extLst>
          </p:cNvPr>
          <p:cNvSpPr>
            <a:spLocks noGrp="1"/>
          </p:cNvSpPr>
          <p:nvPr>
            <p:ph type="title"/>
          </p:nvPr>
        </p:nvSpPr>
        <p:spPr/>
        <p:txBody>
          <a:bodyPr/>
          <a:lstStyle/>
          <a:p>
            <a:r>
              <a:rPr lang="en-US" altLang="en-US"/>
              <a:t>Perfect and Imperfect Duties</a:t>
            </a:r>
          </a:p>
        </p:txBody>
      </p:sp>
      <p:sp>
        <p:nvSpPr>
          <p:cNvPr id="51203" name="Content Placeholder 2">
            <a:extLst>
              <a:ext uri="{FF2B5EF4-FFF2-40B4-BE49-F238E27FC236}">
                <a16:creationId xmlns:a16="http://schemas.microsoft.com/office/drawing/2014/main" id="{50D75F26-71E4-47B6-8596-B3109ADFF4B8}"/>
              </a:ext>
            </a:extLst>
          </p:cNvPr>
          <p:cNvSpPr>
            <a:spLocks noGrp="1"/>
          </p:cNvSpPr>
          <p:nvPr>
            <p:ph idx="1"/>
          </p:nvPr>
        </p:nvSpPr>
        <p:spPr/>
        <p:txBody>
          <a:bodyPr/>
          <a:lstStyle/>
          <a:p>
            <a:r>
              <a:rPr lang="en-US" altLang="en-US" dirty="0"/>
              <a:t>Perfect duty: duty obliged to fulfill without exception</a:t>
            </a:r>
          </a:p>
          <a:p>
            <a:pPr lvl="1"/>
            <a:r>
              <a:rPr lang="en-US" altLang="en-US" dirty="0"/>
              <a:t>Example: Telling the truth</a:t>
            </a:r>
          </a:p>
          <a:p>
            <a:r>
              <a:rPr lang="en-US" altLang="en-US" dirty="0"/>
              <a:t>Imperfect duty: duty obliged to fulfill in general but not in every instance</a:t>
            </a:r>
          </a:p>
          <a:p>
            <a:pPr lvl="1"/>
            <a:r>
              <a:rPr lang="en-US" altLang="en-US" dirty="0"/>
              <a:t>Example: Helping others</a:t>
            </a:r>
          </a:p>
          <a:p>
            <a:pPr lvl="1"/>
            <a:r>
              <a:rPr lang="en-US" altLang="en-US" dirty="0"/>
              <a:t>XS – multiple means of carrying it out.</a:t>
            </a:r>
          </a:p>
        </p:txBody>
      </p:sp>
      <p:sp>
        <p:nvSpPr>
          <p:cNvPr id="51204" name="Slide Number Placeholder 3">
            <a:extLst>
              <a:ext uri="{FF2B5EF4-FFF2-40B4-BE49-F238E27FC236}">
                <a16:creationId xmlns:a16="http://schemas.microsoft.com/office/drawing/2014/main" id="{2AD29729-B6B1-4FC2-ACAA-A3B10E79089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2-44</a:t>
            </a:r>
          </a:p>
        </p:txBody>
      </p:sp>
    </p:spTree>
    <p:extLst>
      <p:ext uri="{BB962C8B-B14F-4D97-AF65-F5344CB8AC3E}">
        <p14:creationId xmlns:p14="http://schemas.microsoft.com/office/powerpoint/2010/main" val="17392473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7-29</a:t>
            </a:r>
          </a:p>
        </p:txBody>
      </p:sp>
      <p:sp>
        <p:nvSpPr>
          <p:cNvPr id="34819" name="Rectangle 2"/>
          <p:cNvSpPr>
            <a:spLocks noGrp="1" noChangeArrowheads="1"/>
          </p:cNvSpPr>
          <p:nvPr>
            <p:ph type="title"/>
          </p:nvPr>
        </p:nvSpPr>
        <p:spPr/>
        <p:txBody>
          <a:bodyPr/>
          <a:lstStyle/>
          <a:p>
            <a:pPr eaLnBrk="1" hangingPunct="1"/>
            <a:r>
              <a:rPr lang="en-US" altLang="en-US" smtClean="0"/>
              <a:t>Trojan Horses and Backdoor Trojans</a:t>
            </a:r>
          </a:p>
        </p:txBody>
      </p:sp>
      <p:sp>
        <p:nvSpPr>
          <p:cNvPr id="34820" name="Rectangle 3"/>
          <p:cNvSpPr>
            <a:spLocks noGrp="1" noChangeArrowheads="1"/>
          </p:cNvSpPr>
          <p:nvPr>
            <p:ph type="body" idx="1"/>
          </p:nvPr>
        </p:nvSpPr>
        <p:spPr/>
        <p:txBody>
          <a:bodyPr/>
          <a:lstStyle/>
          <a:p>
            <a:pPr eaLnBrk="1" hangingPunct="1"/>
            <a:r>
              <a:rPr lang="en-US" altLang="en-US" smtClean="0"/>
              <a:t>Trojan horse: Program with benign capability that masks a sinister purpose</a:t>
            </a:r>
          </a:p>
          <a:p>
            <a:pPr eaLnBrk="1" hangingPunct="1"/>
            <a:r>
              <a:rPr lang="en-US" altLang="en-US" smtClean="0"/>
              <a:t>Backdoor Trojan: Trojan horse that gives attack access to victim’s computer</a:t>
            </a:r>
          </a:p>
        </p:txBody>
      </p:sp>
    </p:spTree>
    <p:extLst>
      <p:ext uri="{BB962C8B-B14F-4D97-AF65-F5344CB8AC3E}">
        <p14:creationId xmlns:p14="http://schemas.microsoft.com/office/powerpoint/2010/main" val="233524671"/>
      </p:ext>
    </p:extLst>
  </p:cSld>
  <p:clrMapOvr>
    <a:masterClrMapping/>
  </p:clrMapOvr>
  <p:transition spd="med"/>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7-36</a:t>
            </a:r>
          </a:p>
        </p:txBody>
      </p:sp>
      <p:sp>
        <p:nvSpPr>
          <p:cNvPr id="41987" name="Rectangle 2"/>
          <p:cNvSpPr>
            <a:spLocks noGrp="1" noChangeArrowheads="1"/>
          </p:cNvSpPr>
          <p:nvPr>
            <p:ph type="title"/>
          </p:nvPr>
        </p:nvSpPr>
        <p:spPr/>
        <p:txBody>
          <a:bodyPr/>
          <a:lstStyle/>
          <a:p>
            <a:pPr eaLnBrk="1" hangingPunct="1"/>
            <a:r>
              <a:rPr lang="en-US" altLang="en-US" smtClean="0"/>
              <a:t>Phishing and Spear-phishing</a:t>
            </a:r>
          </a:p>
        </p:txBody>
      </p:sp>
      <p:sp>
        <p:nvSpPr>
          <p:cNvPr id="41988" name="Rectangle 3"/>
          <p:cNvSpPr>
            <a:spLocks noGrp="1" noChangeArrowheads="1"/>
          </p:cNvSpPr>
          <p:nvPr>
            <p:ph type="body" idx="1"/>
          </p:nvPr>
        </p:nvSpPr>
        <p:spPr/>
        <p:txBody>
          <a:bodyPr/>
          <a:lstStyle/>
          <a:p>
            <a:pPr eaLnBrk="1" hangingPunct="1">
              <a:lnSpc>
                <a:spcPct val="90000"/>
              </a:lnSpc>
            </a:pPr>
            <a:r>
              <a:rPr lang="en-US" altLang="en-US"/>
              <a:t>Phishing: Large-scale effort to gain sensitive information from gullible computer users</a:t>
            </a:r>
          </a:p>
          <a:p>
            <a:pPr lvl="1" eaLnBrk="1" hangingPunct="1">
              <a:lnSpc>
                <a:spcPct val="90000"/>
              </a:lnSpc>
            </a:pPr>
            <a:r>
              <a:rPr lang="en-US" altLang="en-US" sz="2000"/>
              <a:t>At least 67,000 phishing attacks globally in second half of 2010</a:t>
            </a:r>
          </a:p>
          <a:p>
            <a:pPr lvl="1" eaLnBrk="1" hangingPunct="1">
              <a:lnSpc>
                <a:spcPct val="90000"/>
              </a:lnSpc>
            </a:pPr>
            <a:r>
              <a:rPr lang="en-US" altLang="en-US" sz="2000"/>
              <a:t>New development: phishing attacks on Chinese e-commerce sites</a:t>
            </a:r>
          </a:p>
          <a:p>
            <a:pPr eaLnBrk="1" hangingPunct="1">
              <a:lnSpc>
                <a:spcPct val="90000"/>
              </a:lnSpc>
            </a:pPr>
            <a:r>
              <a:rPr lang="en-US" altLang="en-US"/>
              <a:t>Spear-phishing: Variant of phishing in which email addresses chosen selectively to target particular group of recipients</a:t>
            </a:r>
          </a:p>
        </p:txBody>
      </p:sp>
    </p:spTree>
    <p:extLst>
      <p:ext uri="{BB962C8B-B14F-4D97-AF65-F5344CB8AC3E}">
        <p14:creationId xmlns:p14="http://schemas.microsoft.com/office/powerpoint/2010/main" val="555012022"/>
      </p:ext>
    </p:extLst>
  </p:cSld>
  <p:clrMapOvr>
    <a:masterClrMapping/>
  </p:clrMapOvr>
  <p:transition spd="med"/>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noChangeArrowheads="1"/>
          </p:cNvSpPr>
          <p:nvPr>
            <p:ph type="title"/>
          </p:nvPr>
        </p:nvSpPr>
        <p:spPr>
          <a:xfrm>
            <a:off x="1981200" y="76200"/>
            <a:ext cx="8305800" cy="6172200"/>
          </a:xfrm>
        </p:spPr>
        <p:txBody>
          <a:bodyPr/>
          <a:lstStyle/>
          <a:p>
            <a:pPr eaLnBrk="1" hangingPunct="1"/>
            <a:r>
              <a:rPr lang="en-US" altLang="en-US" smtClean="0"/>
              <a:t>7.5 Online Voting</a:t>
            </a:r>
          </a:p>
        </p:txBody>
      </p:sp>
      <p:sp>
        <p:nvSpPr>
          <p:cNvPr id="57347"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7-52</a:t>
            </a:r>
          </a:p>
        </p:txBody>
      </p:sp>
    </p:spTree>
    <p:extLst>
      <p:ext uri="{BB962C8B-B14F-4D97-AF65-F5344CB8AC3E}">
        <p14:creationId xmlns:p14="http://schemas.microsoft.com/office/powerpoint/2010/main" val="166173879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7-53</a:t>
            </a:r>
          </a:p>
        </p:txBody>
      </p:sp>
      <p:sp>
        <p:nvSpPr>
          <p:cNvPr id="58371" name="Rectangle 2"/>
          <p:cNvSpPr>
            <a:spLocks noGrp="1" noChangeArrowheads="1"/>
          </p:cNvSpPr>
          <p:nvPr>
            <p:ph type="title"/>
          </p:nvPr>
        </p:nvSpPr>
        <p:spPr/>
        <p:txBody>
          <a:bodyPr/>
          <a:lstStyle/>
          <a:p>
            <a:pPr eaLnBrk="1" hangingPunct="1"/>
            <a:r>
              <a:rPr lang="en-US" altLang="en-US" smtClean="0"/>
              <a:t>Motivation for Online Voting</a:t>
            </a:r>
          </a:p>
        </p:txBody>
      </p:sp>
      <p:sp>
        <p:nvSpPr>
          <p:cNvPr id="58372" name="Rectangle 3"/>
          <p:cNvSpPr>
            <a:spLocks noGrp="1" noChangeArrowheads="1"/>
          </p:cNvSpPr>
          <p:nvPr>
            <p:ph type="body" idx="1"/>
          </p:nvPr>
        </p:nvSpPr>
        <p:spPr/>
        <p:txBody>
          <a:bodyPr/>
          <a:lstStyle/>
          <a:p>
            <a:pPr eaLnBrk="1" hangingPunct="1">
              <a:lnSpc>
                <a:spcPct val="90000"/>
              </a:lnSpc>
            </a:pPr>
            <a:r>
              <a:rPr lang="en-US" altLang="en-US"/>
              <a:t>2000 U.S. Presidential election closely contested</a:t>
            </a:r>
          </a:p>
          <a:p>
            <a:pPr eaLnBrk="1" hangingPunct="1">
              <a:lnSpc>
                <a:spcPct val="90000"/>
              </a:lnSpc>
            </a:pPr>
            <a:r>
              <a:rPr lang="en-US" altLang="en-US"/>
              <a:t>Florida pivotal state</a:t>
            </a:r>
          </a:p>
          <a:p>
            <a:pPr eaLnBrk="1" hangingPunct="1">
              <a:lnSpc>
                <a:spcPct val="90000"/>
              </a:lnSpc>
            </a:pPr>
            <a:r>
              <a:rPr lang="en-US" altLang="en-US"/>
              <a:t>Most Florida counties used keypunch voting machines</a:t>
            </a:r>
          </a:p>
          <a:p>
            <a:pPr eaLnBrk="1" hangingPunct="1">
              <a:lnSpc>
                <a:spcPct val="90000"/>
              </a:lnSpc>
            </a:pPr>
            <a:r>
              <a:rPr lang="en-US" altLang="en-US"/>
              <a:t>Two voting irregularities traced to these machines</a:t>
            </a:r>
          </a:p>
          <a:p>
            <a:pPr lvl="1" eaLnBrk="1" hangingPunct="1">
              <a:lnSpc>
                <a:spcPct val="90000"/>
              </a:lnSpc>
            </a:pPr>
            <a:r>
              <a:rPr lang="en-US" altLang="en-US"/>
              <a:t>Hanging chad</a:t>
            </a:r>
          </a:p>
          <a:p>
            <a:pPr lvl="1" eaLnBrk="1" hangingPunct="1">
              <a:lnSpc>
                <a:spcPct val="90000"/>
              </a:lnSpc>
            </a:pPr>
            <a:r>
              <a:rPr lang="en-US" altLang="en-US"/>
              <a:t>“Butterfly ballot” in Palm Beach County</a:t>
            </a:r>
          </a:p>
        </p:txBody>
      </p:sp>
    </p:spTree>
    <p:extLst>
      <p:ext uri="{BB962C8B-B14F-4D97-AF65-F5344CB8AC3E}">
        <p14:creationId xmlns:p14="http://schemas.microsoft.com/office/powerpoint/2010/main" val="3681079027"/>
      </p:ext>
    </p:extLst>
  </p:cSld>
  <p:clrMapOvr>
    <a:masterClrMapping/>
  </p:clrMapOvr>
  <p:transition spd="med"/>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noChangeArrowheads="1"/>
          </p:cNvSpPr>
          <p:nvPr>
            <p:ph type="title"/>
          </p:nvPr>
        </p:nvSpPr>
        <p:spPr/>
        <p:txBody>
          <a:bodyPr/>
          <a:lstStyle/>
          <a:p>
            <a:pPr eaLnBrk="1" hangingPunct="1"/>
            <a:r>
              <a:rPr lang="en-US" altLang="en-US" smtClean="0"/>
              <a:t>The Infamous “Butterfly Ballot”</a:t>
            </a:r>
          </a:p>
        </p:txBody>
      </p:sp>
      <p:sp>
        <p:nvSpPr>
          <p:cNvPr id="59395"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7-54</a:t>
            </a:r>
          </a:p>
        </p:txBody>
      </p:sp>
      <p:sp>
        <p:nvSpPr>
          <p:cNvPr id="59396" name="Rectangle 3"/>
          <p:cNvSpPr>
            <a:spLocks noChangeArrowheads="1"/>
          </p:cNvSpPr>
          <p:nvPr/>
        </p:nvSpPr>
        <p:spPr bwMode="auto">
          <a:xfrm>
            <a:off x="8024814" y="5943600"/>
            <a:ext cx="1570037"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lgn="r" eaLnBrk="1" hangingPunct="1">
              <a:spcBef>
                <a:spcPct val="0"/>
              </a:spcBef>
              <a:buClrTx/>
              <a:buFontTx/>
              <a:buNone/>
            </a:pPr>
            <a:r>
              <a:rPr lang="en-US" altLang="en-US" sz="900">
                <a:sym typeface="Symbol" panose="05050102010706020507" pitchFamily="18" charset="2"/>
              </a:rPr>
              <a:t>AP Photo/Gary I. Rothstein</a:t>
            </a:r>
            <a:endParaRPr lang="en-US" altLang="en-US" sz="900"/>
          </a:p>
        </p:txBody>
      </p:sp>
      <p:pic>
        <p:nvPicPr>
          <p:cNvPr id="59397" name="Picture 6" descr="qui06f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066801"/>
            <a:ext cx="7620000" cy="486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000877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7-55</a:t>
            </a:r>
          </a:p>
        </p:txBody>
      </p:sp>
      <p:sp>
        <p:nvSpPr>
          <p:cNvPr id="60419" name="Rectangle 2"/>
          <p:cNvSpPr>
            <a:spLocks noGrp="1" noChangeArrowheads="1"/>
          </p:cNvSpPr>
          <p:nvPr>
            <p:ph type="title"/>
          </p:nvPr>
        </p:nvSpPr>
        <p:spPr/>
        <p:txBody>
          <a:bodyPr/>
          <a:lstStyle/>
          <a:p>
            <a:pPr eaLnBrk="1" hangingPunct="1"/>
            <a:r>
              <a:rPr lang="en-US" altLang="en-US" smtClean="0"/>
              <a:t>Benefits of Online Voting</a:t>
            </a:r>
          </a:p>
        </p:txBody>
      </p:sp>
      <p:sp>
        <p:nvSpPr>
          <p:cNvPr id="60420" name="Rectangle 3"/>
          <p:cNvSpPr>
            <a:spLocks noGrp="1" noChangeArrowheads="1"/>
          </p:cNvSpPr>
          <p:nvPr>
            <p:ph type="body" idx="1"/>
          </p:nvPr>
        </p:nvSpPr>
        <p:spPr/>
        <p:txBody>
          <a:bodyPr/>
          <a:lstStyle/>
          <a:p>
            <a:pPr eaLnBrk="1" hangingPunct="1"/>
            <a:r>
              <a:rPr lang="en-US" altLang="en-US"/>
              <a:t>More people would vote</a:t>
            </a:r>
            <a:endParaRPr lang="en-US" altLang="en-US">
              <a:sym typeface="Symbol" panose="05050102010706020507" pitchFamily="18" charset="2"/>
            </a:endParaRPr>
          </a:p>
          <a:p>
            <a:pPr eaLnBrk="1" hangingPunct="1"/>
            <a:r>
              <a:rPr lang="en-US" altLang="en-US"/>
              <a:t>Votes would be counted more quickly</a:t>
            </a:r>
          </a:p>
          <a:p>
            <a:pPr eaLnBrk="1" hangingPunct="1"/>
            <a:r>
              <a:rPr lang="en-US" altLang="en-US"/>
              <a:t>No ambiguity with electronic votes</a:t>
            </a:r>
          </a:p>
          <a:p>
            <a:pPr eaLnBrk="1" hangingPunct="1"/>
            <a:r>
              <a:rPr lang="en-US" altLang="en-US"/>
              <a:t>Cost less money</a:t>
            </a:r>
          </a:p>
          <a:p>
            <a:pPr eaLnBrk="1" hangingPunct="1"/>
            <a:r>
              <a:rPr lang="en-US" altLang="en-US"/>
              <a:t>Eliminate ballot box tampering</a:t>
            </a:r>
          </a:p>
          <a:p>
            <a:pPr eaLnBrk="1" hangingPunct="1"/>
            <a:r>
              <a:rPr lang="en-US" altLang="en-US"/>
              <a:t>Software can prevent accidental over-voting</a:t>
            </a:r>
          </a:p>
          <a:p>
            <a:pPr eaLnBrk="1" hangingPunct="1"/>
            <a:r>
              <a:rPr lang="en-US" altLang="en-US"/>
              <a:t>Software can prevent under-voting </a:t>
            </a:r>
          </a:p>
        </p:txBody>
      </p:sp>
    </p:spTree>
    <p:extLst>
      <p:ext uri="{BB962C8B-B14F-4D97-AF65-F5344CB8AC3E}">
        <p14:creationId xmlns:p14="http://schemas.microsoft.com/office/powerpoint/2010/main" val="361942692"/>
      </p:ext>
    </p:extLst>
  </p:cSld>
  <p:clrMapOvr>
    <a:masterClrMapping/>
  </p:clrMapOvr>
  <p:transition spd="med"/>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7-56</a:t>
            </a:r>
          </a:p>
        </p:txBody>
      </p:sp>
      <p:sp>
        <p:nvSpPr>
          <p:cNvPr id="61443" name="Rectangle 2"/>
          <p:cNvSpPr>
            <a:spLocks noGrp="1" noChangeArrowheads="1"/>
          </p:cNvSpPr>
          <p:nvPr>
            <p:ph type="title"/>
          </p:nvPr>
        </p:nvSpPr>
        <p:spPr/>
        <p:txBody>
          <a:bodyPr/>
          <a:lstStyle/>
          <a:p>
            <a:pPr eaLnBrk="1" hangingPunct="1"/>
            <a:r>
              <a:rPr lang="en-US" altLang="en-US" smtClean="0"/>
              <a:t>Risks of Online Voting</a:t>
            </a:r>
          </a:p>
        </p:txBody>
      </p:sp>
      <p:sp>
        <p:nvSpPr>
          <p:cNvPr id="61444" name="Rectangle 3"/>
          <p:cNvSpPr>
            <a:spLocks noGrp="1" noChangeArrowheads="1"/>
          </p:cNvSpPr>
          <p:nvPr>
            <p:ph type="body" idx="1"/>
          </p:nvPr>
        </p:nvSpPr>
        <p:spPr/>
        <p:txBody>
          <a:bodyPr/>
          <a:lstStyle/>
          <a:p>
            <a:pPr eaLnBrk="1" hangingPunct="1">
              <a:lnSpc>
                <a:spcPct val="90000"/>
              </a:lnSpc>
            </a:pPr>
            <a:r>
              <a:rPr lang="en-US" altLang="en-US" sz="2400"/>
              <a:t>Gives unfair advantage to those with home computers</a:t>
            </a:r>
          </a:p>
          <a:p>
            <a:pPr eaLnBrk="1" hangingPunct="1">
              <a:lnSpc>
                <a:spcPct val="90000"/>
              </a:lnSpc>
            </a:pPr>
            <a:r>
              <a:rPr lang="en-US" altLang="en-US" sz="2400"/>
              <a:t>More difficult to preserve voter privacy</a:t>
            </a:r>
          </a:p>
          <a:p>
            <a:pPr eaLnBrk="1" hangingPunct="1">
              <a:lnSpc>
                <a:spcPct val="90000"/>
              </a:lnSpc>
            </a:pPr>
            <a:r>
              <a:rPr lang="en-US" altLang="en-US" sz="2400"/>
              <a:t>More opportunities for vote selling</a:t>
            </a:r>
          </a:p>
          <a:p>
            <a:pPr eaLnBrk="1" hangingPunct="1">
              <a:lnSpc>
                <a:spcPct val="90000"/>
              </a:lnSpc>
            </a:pPr>
            <a:r>
              <a:rPr lang="en-US" altLang="en-US" sz="2400"/>
              <a:t>Obvious target for a DDoS attack</a:t>
            </a:r>
          </a:p>
          <a:p>
            <a:pPr eaLnBrk="1" hangingPunct="1">
              <a:lnSpc>
                <a:spcPct val="90000"/>
              </a:lnSpc>
            </a:pPr>
            <a:r>
              <a:rPr lang="en-US" altLang="en-US" sz="2400"/>
              <a:t>Security of election depends on security of home computers</a:t>
            </a:r>
          </a:p>
          <a:p>
            <a:pPr eaLnBrk="1" hangingPunct="1">
              <a:lnSpc>
                <a:spcPct val="90000"/>
              </a:lnSpc>
            </a:pPr>
            <a:r>
              <a:rPr lang="en-US" altLang="en-US" sz="2400"/>
              <a:t>Susceptible to vote-changing virus or RAT</a:t>
            </a:r>
          </a:p>
          <a:p>
            <a:pPr eaLnBrk="1" hangingPunct="1">
              <a:lnSpc>
                <a:spcPct val="90000"/>
              </a:lnSpc>
            </a:pPr>
            <a:r>
              <a:rPr lang="en-US" altLang="en-US" sz="2400"/>
              <a:t>Susceptible to phony vote servers</a:t>
            </a:r>
          </a:p>
          <a:p>
            <a:pPr eaLnBrk="1" hangingPunct="1">
              <a:lnSpc>
                <a:spcPct val="90000"/>
              </a:lnSpc>
            </a:pPr>
            <a:r>
              <a:rPr lang="en-US" altLang="en-US" sz="2400"/>
              <a:t>No paper copies of ballots for auditing or recounts</a:t>
            </a:r>
          </a:p>
        </p:txBody>
      </p:sp>
    </p:spTree>
    <p:extLst>
      <p:ext uri="{BB962C8B-B14F-4D97-AF65-F5344CB8AC3E}">
        <p14:creationId xmlns:p14="http://schemas.microsoft.com/office/powerpoint/2010/main" val="4144514530"/>
      </p:ext>
    </p:extLst>
  </p:cSld>
  <p:clrMapOvr>
    <a:masterClrMapping/>
  </p:clrMapOvr>
  <p:transition spd="med"/>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7-57</a:t>
            </a:r>
          </a:p>
        </p:txBody>
      </p:sp>
      <p:sp>
        <p:nvSpPr>
          <p:cNvPr id="62467" name="Rectangle 2"/>
          <p:cNvSpPr>
            <a:spLocks noGrp="1" noChangeArrowheads="1"/>
          </p:cNvSpPr>
          <p:nvPr>
            <p:ph type="title"/>
          </p:nvPr>
        </p:nvSpPr>
        <p:spPr/>
        <p:txBody>
          <a:bodyPr/>
          <a:lstStyle/>
          <a:p>
            <a:pPr eaLnBrk="1" hangingPunct="1"/>
            <a:r>
              <a:rPr lang="en-US" altLang="en-US" smtClean="0"/>
              <a:t>Utilitarian Analysis</a:t>
            </a:r>
          </a:p>
        </p:txBody>
      </p:sp>
      <p:sp>
        <p:nvSpPr>
          <p:cNvPr id="62468" name="Rectangle 3"/>
          <p:cNvSpPr>
            <a:spLocks noGrp="1" noChangeArrowheads="1"/>
          </p:cNvSpPr>
          <p:nvPr>
            <p:ph type="body" idx="1"/>
          </p:nvPr>
        </p:nvSpPr>
        <p:spPr/>
        <p:txBody>
          <a:bodyPr>
            <a:normAutofit lnSpcReduction="10000"/>
          </a:bodyPr>
          <a:lstStyle/>
          <a:p>
            <a:pPr eaLnBrk="1" hangingPunct="1">
              <a:lnSpc>
                <a:spcPct val="90000"/>
              </a:lnSpc>
            </a:pPr>
            <a:r>
              <a:rPr lang="en-US" altLang="en-US"/>
              <a:t>Suppose online voting replaced traditional voting</a:t>
            </a:r>
          </a:p>
          <a:p>
            <a:pPr eaLnBrk="1" hangingPunct="1">
              <a:lnSpc>
                <a:spcPct val="90000"/>
              </a:lnSpc>
            </a:pPr>
            <a:r>
              <a:rPr lang="en-US" altLang="en-US"/>
              <a:t>Benefit: Time savings</a:t>
            </a:r>
          </a:p>
          <a:p>
            <a:pPr lvl="1" eaLnBrk="1" hangingPunct="1">
              <a:lnSpc>
                <a:spcPct val="90000"/>
              </a:lnSpc>
            </a:pPr>
            <a:r>
              <a:rPr lang="en-US" altLang="en-US"/>
              <a:t>Assume 50% of adults actually vote</a:t>
            </a:r>
          </a:p>
          <a:p>
            <a:pPr lvl="1" eaLnBrk="1" hangingPunct="1">
              <a:lnSpc>
                <a:spcPct val="90000"/>
              </a:lnSpc>
            </a:pPr>
            <a:r>
              <a:rPr lang="en-US" altLang="en-US"/>
              <a:t>Suppose voter saves 1 hour by voting online</a:t>
            </a:r>
          </a:p>
          <a:p>
            <a:pPr lvl="1" eaLnBrk="1" hangingPunct="1">
              <a:lnSpc>
                <a:spcPct val="90000"/>
              </a:lnSpc>
            </a:pPr>
            <a:r>
              <a:rPr lang="en-US" altLang="en-US"/>
              <a:t>Average pay in U.S. is $21.00 / hour</a:t>
            </a:r>
          </a:p>
          <a:p>
            <a:pPr lvl="1" eaLnBrk="1" hangingPunct="1">
              <a:lnSpc>
                <a:spcPct val="90000"/>
              </a:lnSpc>
            </a:pPr>
            <a:r>
              <a:rPr lang="en-US" altLang="en-US"/>
              <a:t>Time savings worth $10.50 per adult American</a:t>
            </a:r>
          </a:p>
          <a:p>
            <a:pPr eaLnBrk="1" hangingPunct="1">
              <a:lnSpc>
                <a:spcPct val="90000"/>
              </a:lnSpc>
            </a:pPr>
            <a:r>
              <a:rPr lang="en-US" altLang="en-US"/>
              <a:t>Harm of DDoS attack difficult to determine</a:t>
            </a:r>
          </a:p>
          <a:p>
            <a:pPr lvl="1" eaLnBrk="1" hangingPunct="1">
              <a:lnSpc>
                <a:spcPct val="90000"/>
              </a:lnSpc>
            </a:pPr>
            <a:r>
              <a:rPr lang="en-US" altLang="en-US"/>
              <a:t>What is probability of a DDoS attack?</a:t>
            </a:r>
          </a:p>
          <a:p>
            <a:pPr lvl="1" eaLnBrk="1" hangingPunct="1">
              <a:lnSpc>
                <a:spcPct val="90000"/>
              </a:lnSpc>
            </a:pPr>
            <a:r>
              <a:rPr lang="en-US" altLang="en-US"/>
              <a:t>What is the probability an attack would succeed?</a:t>
            </a:r>
          </a:p>
          <a:p>
            <a:pPr lvl="1" eaLnBrk="1" hangingPunct="1">
              <a:lnSpc>
                <a:spcPct val="90000"/>
              </a:lnSpc>
            </a:pPr>
            <a:r>
              <a:rPr lang="en-US" altLang="en-US"/>
              <a:t>What is the probability a successful attack would change the outcome of the election?</a:t>
            </a:r>
          </a:p>
        </p:txBody>
      </p:sp>
    </p:spTree>
    <p:extLst>
      <p:ext uri="{BB962C8B-B14F-4D97-AF65-F5344CB8AC3E}">
        <p14:creationId xmlns:p14="http://schemas.microsoft.com/office/powerpoint/2010/main" val="3928638862"/>
      </p:ext>
    </p:extLst>
  </p:cSld>
  <p:clrMapOvr>
    <a:masterClrMapping/>
  </p:clrMapOvr>
  <p:transition spd="med"/>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7-58</a:t>
            </a:r>
          </a:p>
        </p:txBody>
      </p:sp>
      <p:sp>
        <p:nvSpPr>
          <p:cNvPr id="63491" name="Rectangle 2"/>
          <p:cNvSpPr>
            <a:spLocks noGrp="1" noChangeArrowheads="1"/>
          </p:cNvSpPr>
          <p:nvPr>
            <p:ph type="title"/>
          </p:nvPr>
        </p:nvSpPr>
        <p:spPr/>
        <p:txBody>
          <a:bodyPr/>
          <a:lstStyle/>
          <a:p>
            <a:pPr eaLnBrk="1" hangingPunct="1"/>
            <a:r>
              <a:rPr lang="en-US" altLang="en-US" smtClean="0"/>
              <a:t>Kantian Analysis</a:t>
            </a:r>
          </a:p>
        </p:txBody>
      </p:sp>
      <p:sp>
        <p:nvSpPr>
          <p:cNvPr id="63492" name="Rectangle 3"/>
          <p:cNvSpPr>
            <a:spLocks noGrp="1" noChangeArrowheads="1"/>
          </p:cNvSpPr>
          <p:nvPr>
            <p:ph type="body" idx="1"/>
          </p:nvPr>
        </p:nvSpPr>
        <p:spPr/>
        <p:txBody>
          <a:bodyPr/>
          <a:lstStyle/>
          <a:p>
            <a:pPr eaLnBrk="1" hangingPunct="1"/>
            <a:r>
              <a:rPr lang="en-US" altLang="en-US"/>
              <a:t>The will of each voter should be reflected in that voter’s ballot</a:t>
            </a:r>
          </a:p>
          <a:p>
            <a:pPr eaLnBrk="1" hangingPunct="1"/>
            <a:r>
              <a:rPr lang="en-US" altLang="en-US"/>
              <a:t>The integrity of each ballot is paramount</a:t>
            </a:r>
          </a:p>
          <a:p>
            <a:pPr eaLnBrk="1" hangingPunct="1"/>
            <a:r>
              <a:rPr lang="en-US" altLang="en-US"/>
              <a:t>Ability to do a recount necessary to guarantee integrity of each ballot</a:t>
            </a:r>
          </a:p>
          <a:p>
            <a:pPr eaLnBrk="1" hangingPunct="1"/>
            <a:r>
              <a:rPr lang="en-US" altLang="en-US"/>
              <a:t>There should be a paper record of every vote</a:t>
            </a:r>
          </a:p>
          <a:p>
            <a:pPr eaLnBrk="1" hangingPunct="1"/>
            <a:r>
              <a:rPr lang="en-US" altLang="en-US"/>
              <a:t>Eliminating paper records to save time and/or money is wrong</a:t>
            </a:r>
          </a:p>
        </p:txBody>
      </p:sp>
    </p:spTree>
    <p:extLst>
      <p:ext uri="{BB962C8B-B14F-4D97-AF65-F5344CB8AC3E}">
        <p14:creationId xmlns:p14="http://schemas.microsoft.com/office/powerpoint/2010/main" val="1534298411"/>
      </p:ext>
    </p:extLst>
  </p:cSld>
  <p:clrMapOvr>
    <a:masterClrMapping/>
  </p:clrMapOvr>
  <p:transition spd="med"/>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7-59</a:t>
            </a:r>
          </a:p>
        </p:txBody>
      </p:sp>
      <p:sp>
        <p:nvSpPr>
          <p:cNvPr id="64515" name="Rectangle 2"/>
          <p:cNvSpPr>
            <a:spLocks noGrp="1" noChangeArrowheads="1"/>
          </p:cNvSpPr>
          <p:nvPr>
            <p:ph type="title"/>
          </p:nvPr>
        </p:nvSpPr>
        <p:spPr/>
        <p:txBody>
          <a:bodyPr/>
          <a:lstStyle/>
          <a:p>
            <a:pPr eaLnBrk="1" hangingPunct="1"/>
            <a:r>
              <a:rPr lang="en-US" altLang="en-US" smtClean="0"/>
              <a:t>Conclusions</a:t>
            </a:r>
          </a:p>
        </p:txBody>
      </p:sp>
      <p:sp>
        <p:nvSpPr>
          <p:cNvPr id="64516" name="Rectangle 3"/>
          <p:cNvSpPr>
            <a:spLocks noGrp="1" noChangeArrowheads="1"/>
          </p:cNvSpPr>
          <p:nvPr>
            <p:ph type="body" idx="1"/>
          </p:nvPr>
        </p:nvSpPr>
        <p:spPr/>
        <p:txBody>
          <a:bodyPr/>
          <a:lstStyle/>
          <a:p>
            <a:pPr eaLnBrk="1" hangingPunct="1">
              <a:lnSpc>
                <a:spcPct val="90000"/>
              </a:lnSpc>
            </a:pPr>
            <a:r>
              <a:rPr lang="en-US" altLang="en-US"/>
              <a:t>Existing systems are highly localized</a:t>
            </a:r>
          </a:p>
          <a:p>
            <a:pPr eaLnBrk="1" hangingPunct="1">
              <a:lnSpc>
                <a:spcPct val="90000"/>
              </a:lnSpc>
            </a:pPr>
            <a:r>
              <a:rPr lang="en-US" altLang="en-US"/>
              <a:t>Widespread tainting more possible with online system</a:t>
            </a:r>
          </a:p>
          <a:p>
            <a:pPr eaLnBrk="1" hangingPunct="1">
              <a:lnSpc>
                <a:spcPct val="90000"/>
              </a:lnSpc>
            </a:pPr>
            <a:r>
              <a:rPr lang="en-US" altLang="en-US"/>
              <a:t>No paper records with online system</a:t>
            </a:r>
          </a:p>
          <a:p>
            <a:pPr eaLnBrk="1" hangingPunct="1">
              <a:lnSpc>
                <a:spcPct val="90000"/>
              </a:lnSpc>
            </a:pPr>
            <a:r>
              <a:rPr lang="en-US" altLang="en-US"/>
              <a:t>Evidence of tampering with online elections</a:t>
            </a:r>
          </a:p>
          <a:p>
            <a:pPr eaLnBrk="1" hangingPunct="1">
              <a:lnSpc>
                <a:spcPct val="90000"/>
              </a:lnSpc>
            </a:pPr>
            <a:r>
              <a:rPr lang="en-US" altLang="en-US"/>
              <a:t>Relying on security of home computers means system vulnerable to fraud</a:t>
            </a:r>
          </a:p>
          <a:p>
            <a:pPr eaLnBrk="1" hangingPunct="1">
              <a:lnSpc>
                <a:spcPct val="90000"/>
              </a:lnSpc>
            </a:pPr>
            <a:r>
              <a:rPr lang="en-US" altLang="en-US"/>
              <a:t>Strong case for not allowing online voting</a:t>
            </a:r>
          </a:p>
        </p:txBody>
      </p:sp>
    </p:spTree>
    <p:extLst>
      <p:ext uri="{BB962C8B-B14F-4D97-AF65-F5344CB8AC3E}">
        <p14:creationId xmlns:p14="http://schemas.microsoft.com/office/powerpoint/2010/main" val="153458917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3">
            <a:extLst>
              <a:ext uri="{FF2B5EF4-FFF2-40B4-BE49-F238E27FC236}">
                <a16:creationId xmlns:a16="http://schemas.microsoft.com/office/drawing/2014/main" id="{4B2ACFC5-2ECD-4128-95D5-64052FC4063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2-45</a:t>
            </a:r>
          </a:p>
        </p:txBody>
      </p:sp>
      <p:sp>
        <p:nvSpPr>
          <p:cNvPr id="52227" name="Rectangle 2">
            <a:extLst>
              <a:ext uri="{FF2B5EF4-FFF2-40B4-BE49-F238E27FC236}">
                <a16:creationId xmlns:a16="http://schemas.microsoft.com/office/drawing/2014/main" id="{A19FA678-0C7D-4758-B3E9-3440E2C99AA1}"/>
              </a:ext>
            </a:extLst>
          </p:cNvPr>
          <p:cNvSpPr>
            <a:spLocks noGrp="1" noChangeArrowheads="1"/>
          </p:cNvSpPr>
          <p:nvPr>
            <p:ph type="title"/>
          </p:nvPr>
        </p:nvSpPr>
        <p:spPr/>
        <p:txBody>
          <a:bodyPr/>
          <a:lstStyle/>
          <a:p>
            <a:pPr eaLnBrk="1" hangingPunct="1"/>
            <a:r>
              <a:rPr lang="en-US" altLang="en-US" dirty="0"/>
              <a:t>Case Against Kantianism</a:t>
            </a:r>
          </a:p>
        </p:txBody>
      </p:sp>
      <p:sp>
        <p:nvSpPr>
          <p:cNvPr id="52228" name="Rectangle 3">
            <a:extLst>
              <a:ext uri="{FF2B5EF4-FFF2-40B4-BE49-F238E27FC236}">
                <a16:creationId xmlns:a16="http://schemas.microsoft.com/office/drawing/2014/main" id="{940AB5D7-5605-4396-981F-93E9AF824BF2}"/>
              </a:ext>
            </a:extLst>
          </p:cNvPr>
          <p:cNvSpPr>
            <a:spLocks noGrp="1" noChangeArrowheads="1"/>
          </p:cNvSpPr>
          <p:nvPr>
            <p:ph type="body" idx="1"/>
          </p:nvPr>
        </p:nvSpPr>
        <p:spPr>
          <a:xfrm>
            <a:off x="1981200" y="1272208"/>
            <a:ext cx="8305800" cy="4899991"/>
          </a:xfrm>
        </p:spPr>
        <p:txBody>
          <a:bodyPr/>
          <a:lstStyle/>
          <a:p>
            <a:pPr eaLnBrk="1" hangingPunct="1"/>
            <a:r>
              <a:rPr lang="en-US" altLang="en-US" dirty="0"/>
              <a:t>Sometimes no rule adequately characterizes an action</a:t>
            </a:r>
          </a:p>
          <a:p>
            <a:pPr eaLnBrk="1" hangingPunct="1"/>
            <a:r>
              <a:rPr lang="en-US" altLang="en-US" dirty="0"/>
              <a:t>Sometimes there is no way to resolve a conflict between rules</a:t>
            </a:r>
          </a:p>
          <a:p>
            <a:pPr lvl="1" eaLnBrk="1" hangingPunct="1"/>
            <a:r>
              <a:rPr lang="en-US" altLang="en-US" dirty="0"/>
              <a:t>In a conflict between a perfect duty and an imperfect duty, perfect duty prevails</a:t>
            </a:r>
          </a:p>
          <a:p>
            <a:pPr lvl="1" eaLnBrk="1" hangingPunct="1"/>
            <a:r>
              <a:rPr lang="en-US" altLang="en-US" dirty="0"/>
              <a:t>In a conflict between two perfect duties, no solution</a:t>
            </a:r>
          </a:p>
          <a:p>
            <a:pPr eaLnBrk="1" hangingPunct="1"/>
            <a:r>
              <a:rPr lang="en-US" altLang="en-US" dirty="0"/>
              <a:t>Kantianism allows no exceptions to perfect duties</a:t>
            </a:r>
          </a:p>
          <a:p>
            <a:pPr eaLnBrk="1" hangingPunct="1"/>
            <a:r>
              <a:rPr lang="en-US" altLang="en-US" dirty="0"/>
              <a:t>Conclusion: Despite weaknesses, a workable ethical theory</a:t>
            </a:r>
          </a:p>
        </p:txBody>
      </p:sp>
    </p:spTree>
    <p:extLst>
      <p:ext uri="{BB962C8B-B14F-4D97-AF65-F5344CB8AC3E}">
        <p14:creationId xmlns:p14="http://schemas.microsoft.com/office/powerpoint/2010/main" val="4230561637"/>
      </p:ext>
    </p:extLst>
  </p:cSld>
  <p:clrMapOvr>
    <a:masterClrMapping/>
  </p:clrMapOvr>
  <p:transition spd="med"/>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smtClean="0"/>
              <a:t>Chapter 8</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70792624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8-44</a:t>
            </a:r>
          </a:p>
        </p:txBody>
      </p:sp>
      <p:sp>
        <p:nvSpPr>
          <p:cNvPr id="60419" name="Rectangle 2"/>
          <p:cNvSpPr>
            <a:spLocks noGrp="1" noChangeArrowheads="1"/>
          </p:cNvSpPr>
          <p:nvPr>
            <p:ph type="title"/>
          </p:nvPr>
        </p:nvSpPr>
        <p:spPr/>
        <p:txBody>
          <a:bodyPr/>
          <a:lstStyle/>
          <a:p>
            <a:pPr eaLnBrk="1" hangingPunct="1"/>
            <a:r>
              <a:rPr lang="en-US" altLang="en-US" smtClean="0"/>
              <a:t>Validating Simulations</a:t>
            </a:r>
          </a:p>
        </p:txBody>
      </p:sp>
      <p:sp>
        <p:nvSpPr>
          <p:cNvPr id="60420" name="Rectangle 3"/>
          <p:cNvSpPr>
            <a:spLocks noGrp="1" noChangeArrowheads="1"/>
          </p:cNvSpPr>
          <p:nvPr>
            <p:ph type="body" idx="1"/>
          </p:nvPr>
        </p:nvSpPr>
        <p:spPr/>
        <p:txBody>
          <a:bodyPr/>
          <a:lstStyle/>
          <a:p>
            <a:pPr eaLnBrk="1" hangingPunct="1"/>
            <a:r>
              <a:rPr lang="en-US" altLang="en-US"/>
              <a:t>Verification: Does program correctly implement model?</a:t>
            </a:r>
          </a:p>
          <a:p>
            <a:pPr eaLnBrk="1" hangingPunct="1"/>
            <a:r>
              <a:rPr lang="en-US" altLang="en-US"/>
              <a:t>Validation: Does the model accurately represent the real system?</a:t>
            </a:r>
          </a:p>
          <a:p>
            <a:pPr eaLnBrk="1" hangingPunct="1"/>
            <a:r>
              <a:rPr lang="en-US" altLang="en-US"/>
              <a:t>Validation methods</a:t>
            </a:r>
          </a:p>
          <a:p>
            <a:pPr lvl="1" eaLnBrk="1" hangingPunct="1"/>
            <a:r>
              <a:rPr lang="en-US" altLang="en-US"/>
              <a:t>Make prediction, wait to see if it comes true</a:t>
            </a:r>
          </a:p>
          <a:p>
            <a:pPr lvl="1" eaLnBrk="1" hangingPunct="1"/>
            <a:r>
              <a:rPr lang="en-US" altLang="en-US"/>
              <a:t>Predict the present from old data</a:t>
            </a:r>
          </a:p>
          <a:p>
            <a:pPr lvl="1" eaLnBrk="1" hangingPunct="1"/>
            <a:r>
              <a:rPr lang="en-US" altLang="en-US"/>
              <a:t>Test credibility with experts and decision makers</a:t>
            </a:r>
          </a:p>
        </p:txBody>
      </p:sp>
    </p:spTree>
    <p:extLst>
      <p:ext uri="{BB962C8B-B14F-4D97-AF65-F5344CB8AC3E}">
        <p14:creationId xmlns:p14="http://schemas.microsoft.com/office/powerpoint/2010/main" val="3094332206"/>
      </p:ext>
    </p:extLst>
  </p:cSld>
  <p:clrMapOvr>
    <a:masterClrMapping/>
  </p:clrMapOvr>
  <p:transition spd="med"/>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noChangeArrowheads="1"/>
          </p:cNvSpPr>
          <p:nvPr>
            <p:ph type="title"/>
          </p:nvPr>
        </p:nvSpPr>
        <p:spPr>
          <a:xfrm>
            <a:off x="1981200" y="76200"/>
            <a:ext cx="8305800" cy="6096000"/>
          </a:xfrm>
        </p:spPr>
        <p:txBody>
          <a:bodyPr/>
          <a:lstStyle/>
          <a:p>
            <a:pPr eaLnBrk="1" hangingPunct="1"/>
            <a:r>
              <a:rPr lang="en-US" altLang="en-US" smtClean="0"/>
              <a:t>8.7 Software Engineering</a:t>
            </a:r>
          </a:p>
        </p:txBody>
      </p:sp>
      <p:sp>
        <p:nvSpPr>
          <p:cNvPr id="63491"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8-47</a:t>
            </a:r>
          </a:p>
        </p:txBody>
      </p:sp>
    </p:spTree>
    <p:extLst>
      <p:ext uri="{BB962C8B-B14F-4D97-AF65-F5344CB8AC3E}">
        <p14:creationId xmlns:p14="http://schemas.microsoft.com/office/powerpoint/2010/main" val="355042779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8-48</a:t>
            </a:r>
          </a:p>
        </p:txBody>
      </p:sp>
      <p:sp>
        <p:nvSpPr>
          <p:cNvPr id="64515" name="Rectangle 2"/>
          <p:cNvSpPr>
            <a:spLocks noGrp="1" noChangeArrowheads="1"/>
          </p:cNvSpPr>
          <p:nvPr>
            <p:ph type="title"/>
          </p:nvPr>
        </p:nvSpPr>
        <p:spPr/>
        <p:txBody>
          <a:bodyPr/>
          <a:lstStyle/>
          <a:p>
            <a:pPr eaLnBrk="1" hangingPunct="1"/>
            <a:r>
              <a:rPr lang="en-US" altLang="en-US" smtClean="0"/>
              <a:t>Specification</a:t>
            </a:r>
          </a:p>
        </p:txBody>
      </p:sp>
      <p:sp>
        <p:nvSpPr>
          <p:cNvPr id="64516" name="Rectangle 3"/>
          <p:cNvSpPr>
            <a:spLocks noGrp="1" noChangeArrowheads="1"/>
          </p:cNvSpPr>
          <p:nvPr>
            <p:ph type="body" idx="1"/>
          </p:nvPr>
        </p:nvSpPr>
        <p:spPr/>
        <p:txBody>
          <a:bodyPr/>
          <a:lstStyle/>
          <a:p>
            <a:pPr eaLnBrk="1" hangingPunct="1"/>
            <a:r>
              <a:rPr lang="en-US" altLang="en-US" smtClean="0"/>
              <a:t>Determine system requirements</a:t>
            </a:r>
          </a:p>
          <a:p>
            <a:pPr eaLnBrk="1" hangingPunct="1"/>
            <a:r>
              <a:rPr lang="en-US" altLang="en-US" smtClean="0"/>
              <a:t>Understand constraints</a:t>
            </a:r>
          </a:p>
          <a:p>
            <a:pPr eaLnBrk="1" hangingPunct="1"/>
            <a:r>
              <a:rPr lang="en-US" altLang="en-US" smtClean="0"/>
              <a:t>Determine feasibility</a:t>
            </a:r>
          </a:p>
          <a:p>
            <a:pPr eaLnBrk="1" hangingPunct="1"/>
            <a:r>
              <a:rPr lang="en-US" altLang="en-US" smtClean="0"/>
              <a:t>End products</a:t>
            </a:r>
          </a:p>
          <a:p>
            <a:pPr lvl="1" eaLnBrk="1" hangingPunct="1"/>
            <a:r>
              <a:rPr lang="en-US" altLang="en-US" smtClean="0"/>
              <a:t>High-level statement of requirements</a:t>
            </a:r>
          </a:p>
          <a:p>
            <a:pPr lvl="1" eaLnBrk="1" hangingPunct="1"/>
            <a:r>
              <a:rPr lang="en-US" altLang="en-US" smtClean="0"/>
              <a:t>Mock-up of user interface</a:t>
            </a:r>
          </a:p>
          <a:p>
            <a:pPr lvl="1" eaLnBrk="1" hangingPunct="1"/>
            <a:r>
              <a:rPr lang="en-US" altLang="en-US" smtClean="0"/>
              <a:t>Low-level requirements statement</a:t>
            </a:r>
          </a:p>
        </p:txBody>
      </p:sp>
    </p:spTree>
    <p:extLst>
      <p:ext uri="{BB962C8B-B14F-4D97-AF65-F5344CB8AC3E}">
        <p14:creationId xmlns:p14="http://schemas.microsoft.com/office/powerpoint/2010/main" val="177241413"/>
      </p:ext>
    </p:extLst>
  </p:cSld>
  <p:clrMapOvr>
    <a:masterClrMapping/>
  </p:clrMapOvr>
  <p:transition spd="med"/>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8-49</a:t>
            </a:r>
          </a:p>
        </p:txBody>
      </p:sp>
      <p:sp>
        <p:nvSpPr>
          <p:cNvPr id="65539" name="Rectangle 2"/>
          <p:cNvSpPr>
            <a:spLocks noGrp="1" noChangeArrowheads="1"/>
          </p:cNvSpPr>
          <p:nvPr>
            <p:ph type="title"/>
          </p:nvPr>
        </p:nvSpPr>
        <p:spPr/>
        <p:txBody>
          <a:bodyPr/>
          <a:lstStyle/>
          <a:p>
            <a:pPr eaLnBrk="1" hangingPunct="1"/>
            <a:r>
              <a:rPr lang="en-US" altLang="en-US" smtClean="0"/>
              <a:t>Development</a:t>
            </a:r>
          </a:p>
        </p:txBody>
      </p:sp>
      <p:sp>
        <p:nvSpPr>
          <p:cNvPr id="65540" name="Rectangle 3"/>
          <p:cNvSpPr>
            <a:spLocks noGrp="1" noChangeArrowheads="1"/>
          </p:cNvSpPr>
          <p:nvPr>
            <p:ph type="body" idx="1"/>
          </p:nvPr>
        </p:nvSpPr>
        <p:spPr/>
        <p:txBody>
          <a:bodyPr/>
          <a:lstStyle/>
          <a:p>
            <a:pPr eaLnBrk="1" hangingPunct="1">
              <a:lnSpc>
                <a:spcPct val="90000"/>
              </a:lnSpc>
            </a:pPr>
            <a:r>
              <a:rPr lang="en-US" altLang="en-US" smtClean="0"/>
              <a:t>Create high-level design</a:t>
            </a:r>
          </a:p>
          <a:p>
            <a:pPr eaLnBrk="1" hangingPunct="1">
              <a:lnSpc>
                <a:spcPct val="90000"/>
              </a:lnSpc>
            </a:pPr>
            <a:r>
              <a:rPr lang="en-US" altLang="en-US" smtClean="0"/>
              <a:t>Discover and resolve mistakes, omissions in specification</a:t>
            </a:r>
          </a:p>
          <a:p>
            <a:pPr eaLnBrk="1" hangingPunct="1">
              <a:lnSpc>
                <a:spcPct val="90000"/>
              </a:lnSpc>
            </a:pPr>
            <a:r>
              <a:rPr lang="en-US" altLang="en-US" smtClean="0"/>
              <a:t>CASE tools to support design process</a:t>
            </a:r>
          </a:p>
          <a:p>
            <a:pPr eaLnBrk="1" hangingPunct="1">
              <a:lnSpc>
                <a:spcPct val="90000"/>
              </a:lnSpc>
            </a:pPr>
            <a:r>
              <a:rPr lang="en-US" altLang="en-US" smtClean="0"/>
              <a:t>Object-oriented systems have advantages</a:t>
            </a:r>
          </a:p>
          <a:p>
            <a:pPr eaLnBrk="1" hangingPunct="1">
              <a:lnSpc>
                <a:spcPct val="90000"/>
              </a:lnSpc>
            </a:pPr>
            <a:r>
              <a:rPr lang="en-US" altLang="en-US" smtClean="0"/>
              <a:t>After detailed design, actual programs written</a:t>
            </a:r>
          </a:p>
          <a:p>
            <a:pPr eaLnBrk="1" hangingPunct="1">
              <a:lnSpc>
                <a:spcPct val="90000"/>
              </a:lnSpc>
            </a:pPr>
            <a:r>
              <a:rPr lang="en-US" altLang="en-US" smtClean="0"/>
              <a:t>Result: working software system</a:t>
            </a:r>
          </a:p>
        </p:txBody>
      </p:sp>
    </p:spTree>
    <p:extLst>
      <p:ext uri="{BB962C8B-B14F-4D97-AF65-F5344CB8AC3E}">
        <p14:creationId xmlns:p14="http://schemas.microsoft.com/office/powerpoint/2010/main" val="2084093503"/>
      </p:ext>
    </p:extLst>
  </p:cSld>
  <p:clrMapOvr>
    <a:masterClrMapping/>
  </p:clrMapOvr>
  <p:transition spd="med"/>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8-50</a:t>
            </a:r>
          </a:p>
        </p:txBody>
      </p:sp>
      <p:sp>
        <p:nvSpPr>
          <p:cNvPr id="66563" name="Rectangle 2"/>
          <p:cNvSpPr>
            <a:spLocks noGrp="1" noChangeArrowheads="1"/>
          </p:cNvSpPr>
          <p:nvPr>
            <p:ph type="title"/>
          </p:nvPr>
        </p:nvSpPr>
        <p:spPr/>
        <p:txBody>
          <a:bodyPr/>
          <a:lstStyle/>
          <a:p>
            <a:pPr eaLnBrk="1" hangingPunct="1"/>
            <a:r>
              <a:rPr lang="en-US" altLang="en-US" smtClean="0"/>
              <a:t>Validation (Testing)</a:t>
            </a:r>
          </a:p>
        </p:txBody>
      </p:sp>
      <p:sp>
        <p:nvSpPr>
          <p:cNvPr id="66564" name="Rectangle 3"/>
          <p:cNvSpPr>
            <a:spLocks noGrp="1" noChangeArrowheads="1"/>
          </p:cNvSpPr>
          <p:nvPr>
            <p:ph type="body" idx="1"/>
          </p:nvPr>
        </p:nvSpPr>
        <p:spPr/>
        <p:txBody>
          <a:bodyPr/>
          <a:lstStyle/>
          <a:p>
            <a:pPr eaLnBrk="1" hangingPunct="1"/>
            <a:r>
              <a:rPr lang="en-US" altLang="en-US"/>
              <a:t>Ensure software satisfies specification</a:t>
            </a:r>
          </a:p>
          <a:p>
            <a:pPr eaLnBrk="1" hangingPunct="1"/>
            <a:r>
              <a:rPr lang="en-US" altLang="en-US"/>
              <a:t>Ensure software meets user’s needs</a:t>
            </a:r>
          </a:p>
          <a:p>
            <a:pPr eaLnBrk="1" hangingPunct="1"/>
            <a:r>
              <a:rPr lang="en-US" altLang="en-US"/>
              <a:t>Challenges to testing software</a:t>
            </a:r>
          </a:p>
          <a:p>
            <a:pPr lvl="1" eaLnBrk="1" hangingPunct="1"/>
            <a:r>
              <a:rPr lang="en-US" altLang="en-US"/>
              <a:t>Noncontinuous responses to changes in input</a:t>
            </a:r>
          </a:p>
          <a:p>
            <a:pPr lvl="1" eaLnBrk="1" hangingPunct="1"/>
            <a:r>
              <a:rPr lang="en-US" altLang="en-US"/>
              <a:t>Exhaustive testing impossible</a:t>
            </a:r>
          </a:p>
          <a:p>
            <a:pPr lvl="1" eaLnBrk="1" hangingPunct="1"/>
            <a:r>
              <a:rPr lang="en-US" altLang="en-US"/>
              <a:t>Testing reveals bugs, but cannot prove none exist</a:t>
            </a:r>
          </a:p>
          <a:p>
            <a:pPr eaLnBrk="1" hangingPunct="1"/>
            <a:r>
              <a:rPr lang="en-US" altLang="en-US"/>
              <a:t>Test modules, then subsystems, then system</a:t>
            </a:r>
          </a:p>
        </p:txBody>
      </p:sp>
    </p:spTree>
    <p:extLst>
      <p:ext uri="{BB962C8B-B14F-4D97-AF65-F5344CB8AC3E}">
        <p14:creationId xmlns:p14="http://schemas.microsoft.com/office/powerpoint/2010/main" val="4021178868"/>
      </p:ext>
    </p:extLst>
  </p:cSld>
  <p:clrMapOvr>
    <a:masterClrMapping/>
  </p:clrMapOvr>
  <p:transition spd="med"/>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8-51</a:t>
            </a:r>
          </a:p>
        </p:txBody>
      </p:sp>
      <p:sp>
        <p:nvSpPr>
          <p:cNvPr id="67587" name="Rectangle 2"/>
          <p:cNvSpPr>
            <a:spLocks noGrp="1" noChangeArrowheads="1"/>
          </p:cNvSpPr>
          <p:nvPr>
            <p:ph type="title"/>
          </p:nvPr>
        </p:nvSpPr>
        <p:spPr/>
        <p:txBody>
          <a:bodyPr/>
          <a:lstStyle/>
          <a:p>
            <a:pPr eaLnBrk="1" hangingPunct="1"/>
            <a:r>
              <a:rPr lang="en-US" altLang="en-US" smtClean="0"/>
              <a:t>Software Quality Is Improving</a:t>
            </a:r>
          </a:p>
        </p:txBody>
      </p:sp>
      <p:sp>
        <p:nvSpPr>
          <p:cNvPr id="67588" name="Rectangle 3"/>
          <p:cNvSpPr>
            <a:spLocks noGrp="1" noChangeArrowheads="1"/>
          </p:cNvSpPr>
          <p:nvPr>
            <p:ph type="body" idx="1"/>
          </p:nvPr>
        </p:nvSpPr>
        <p:spPr>
          <a:xfrm>
            <a:off x="2362200" y="1524000"/>
            <a:ext cx="7772400" cy="4724400"/>
          </a:xfrm>
        </p:spPr>
        <p:txBody>
          <a:bodyPr/>
          <a:lstStyle/>
          <a:p>
            <a:pPr eaLnBrk="1" hangingPunct="1">
              <a:lnSpc>
                <a:spcPct val="90000"/>
              </a:lnSpc>
            </a:pPr>
            <a:r>
              <a:rPr lang="en-US" altLang="en-US" smtClean="0"/>
              <a:t>Standish Group tracks IT projects</a:t>
            </a:r>
          </a:p>
          <a:p>
            <a:pPr eaLnBrk="1" hangingPunct="1">
              <a:lnSpc>
                <a:spcPct val="90000"/>
              </a:lnSpc>
            </a:pPr>
            <a:r>
              <a:rPr lang="en-US" altLang="en-US" smtClean="0"/>
              <a:t>Situation in 1994</a:t>
            </a:r>
          </a:p>
          <a:p>
            <a:pPr lvl="1" eaLnBrk="1" hangingPunct="1">
              <a:lnSpc>
                <a:spcPct val="90000"/>
              </a:lnSpc>
            </a:pPr>
            <a:r>
              <a:rPr lang="en-US" altLang="en-US"/>
              <a:t>1/3 projects cancelled before completion</a:t>
            </a:r>
          </a:p>
          <a:p>
            <a:pPr lvl="1" eaLnBrk="1" hangingPunct="1">
              <a:lnSpc>
                <a:spcPct val="90000"/>
              </a:lnSpc>
            </a:pPr>
            <a:r>
              <a:rPr lang="en-US" altLang="en-US"/>
              <a:t>1/2 projects had time and/or cost overruns</a:t>
            </a:r>
          </a:p>
          <a:p>
            <a:pPr lvl="1" eaLnBrk="1" hangingPunct="1">
              <a:lnSpc>
                <a:spcPct val="90000"/>
              </a:lnSpc>
            </a:pPr>
            <a:r>
              <a:rPr lang="en-US" altLang="en-US"/>
              <a:t>1/6 projects completed on time and on budget</a:t>
            </a:r>
          </a:p>
          <a:p>
            <a:pPr eaLnBrk="1" hangingPunct="1">
              <a:lnSpc>
                <a:spcPct val="90000"/>
              </a:lnSpc>
            </a:pPr>
            <a:r>
              <a:rPr lang="en-US" altLang="en-US" smtClean="0"/>
              <a:t>Situation in 2009</a:t>
            </a:r>
          </a:p>
          <a:p>
            <a:pPr lvl="1" eaLnBrk="1" hangingPunct="1">
              <a:lnSpc>
                <a:spcPct val="90000"/>
              </a:lnSpc>
            </a:pPr>
            <a:r>
              <a:rPr lang="en-US" altLang="en-US"/>
              <a:t>1/4 projects cancelled</a:t>
            </a:r>
          </a:p>
          <a:p>
            <a:pPr lvl="1" eaLnBrk="1" hangingPunct="1">
              <a:lnSpc>
                <a:spcPct val="90000"/>
              </a:lnSpc>
            </a:pPr>
            <a:r>
              <a:rPr lang="en-US" altLang="en-US"/>
              <a:t>5/12 projects had time and/or cost overruns</a:t>
            </a:r>
          </a:p>
          <a:p>
            <a:pPr lvl="1" eaLnBrk="1" hangingPunct="1">
              <a:lnSpc>
                <a:spcPct val="90000"/>
              </a:lnSpc>
            </a:pPr>
            <a:r>
              <a:rPr lang="en-US" altLang="en-US"/>
              <a:t>1/3 projects completed on time and on budget</a:t>
            </a:r>
          </a:p>
        </p:txBody>
      </p:sp>
    </p:spTree>
    <p:extLst>
      <p:ext uri="{BB962C8B-B14F-4D97-AF65-F5344CB8AC3E}">
        <p14:creationId xmlns:p14="http://schemas.microsoft.com/office/powerpoint/2010/main" val="3497381018"/>
      </p:ext>
    </p:extLst>
  </p:cSld>
  <p:clrMapOvr>
    <a:masterClrMapping/>
  </p:clrMapOvr>
  <p:transition spd="med"/>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noChangeArrowheads="1"/>
          </p:cNvSpPr>
          <p:nvPr>
            <p:ph type="title"/>
          </p:nvPr>
        </p:nvSpPr>
        <p:spPr/>
        <p:txBody>
          <a:bodyPr/>
          <a:lstStyle/>
          <a:p>
            <a:pPr eaLnBrk="1" hangingPunct="1"/>
            <a:r>
              <a:rPr lang="en-US" altLang="en-US" smtClean="0"/>
              <a:t>Success of IT Projects Over Time</a:t>
            </a:r>
          </a:p>
        </p:txBody>
      </p:sp>
      <p:sp>
        <p:nvSpPr>
          <p:cNvPr id="68611"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8-52</a:t>
            </a:r>
          </a:p>
        </p:txBody>
      </p:sp>
      <p:pic>
        <p:nvPicPr>
          <p:cNvPr id="68612" name="Picture 6" descr="Pink tissue pap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8525" y="1752600"/>
            <a:ext cx="785495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506655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noChangeArrowheads="1"/>
          </p:cNvSpPr>
          <p:nvPr>
            <p:ph type="title"/>
          </p:nvPr>
        </p:nvSpPr>
        <p:spPr/>
        <p:txBody>
          <a:bodyPr/>
          <a:lstStyle/>
          <a:p>
            <a:r>
              <a:rPr lang="en-US" altLang="en-US" smtClean="0"/>
              <a:t>Gender Bias</a:t>
            </a:r>
          </a:p>
        </p:txBody>
      </p:sp>
      <p:sp>
        <p:nvSpPr>
          <p:cNvPr id="69635" name="Content Placeholder 2"/>
          <p:cNvSpPr>
            <a:spLocks noGrp="1" noChangeArrowheads="1"/>
          </p:cNvSpPr>
          <p:nvPr>
            <p:ph idx="1"/>
          </p:nvPr>
        </p:nvSpPr>
        <p:spPr>
          <a:xfrm>
            <a:off x="1981200" y="1295400"/>
            <a:ext cx="8305800" cy="4419600"/>
          </a:xfrm>
        </p:spPr>
        <p:txBody>
          <a:bodyPr/>
          <a:lstStyle/>
          <a:p>
            <a:r>
              <a:rPr lang="en-US" altLang="en-US" sz="2400"/>
              <a:t>In male-dominated fields, unconscious gender bias can affect important design decisions</a:t>
            </a:r>
          </a:p>
          <a:p>
            <a:pPr lvl="1"/>
            <a:r>
              <a:rPr lang="en-US" altLang="en-US" sz="2000"/>
              <a:t>Example: seatbelts don’t work well for pregnant women and their unborn children because crash dummies are modeled after men</a:t>
            </a:r>
          </a:p>
          <a:p>
            <a:r>
              <a:rPr lang="en-US" altLang="en-US" sz="2400"/>
              <a:t>Men and women have different approaches to writing and debugging software and using programming tools</a:t>
            </a:r>
          </a:p>
          <a:p>
            <a:r>
              <a:rPr lang="en-US" altLang="en-US" sz="2400"/>
              <a:t>Even if women present, their voices may not be heard</a:t>
            </a:r>
          </a:p>
          <a:p>
            <a:pPr lvl="1"/>
            <a:r>
              <a:rPr lang="en-US" altLang="en-US" sz="2000"/>
              <a:t>Voting suppresses minority views</a:t>
            </a:r>
          </a:p>
          <a:p>
            <a:pPr lvl="1"/>
            <a:r>
              <a:rPr lang="en-US" altLang="en-US" sz="2000"/>
              <a:t>Many decisions made under time pressure</a:t>
            </a:r>
          </a:p>
          <a:p>
            <a:r>
              <a:rPr lang="en-US" altLang="en-US" sz="2400"/>
              <a:t>Solutions</a:t>
            </a:r>
          </a:p>
          <a:p>
            <a:pPr lvl="1"/>
            <a:r>
              <a:rPr lang="en-US" altLang="en-US" sz="2000"/>
              <a:t>Attract more women by improving job postings</a:t>
            </a:r>
          </a:p>
          <a:p>
            <a:pPr lvl="1"/>
            <a:r>
              <a:rPr lang="en-US" altLang="en-US" sz="2000"/>
              <a:t>Assign mentors, eliminate sexual harassment</a:t>
            </a:r>
            <a:endParaRPr lang="en-US" altLang="en-US" smtClean="0"/>
          </a:p>
        </p:txBody>
      </p:sp>
      <p:sp>
        <p:nvSpPr>
          <p:cNvPr id="6963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8-53</a:t>
            </a:r>
          </a:p>
        </p:txBody>
      </p:sp>
    </p:spTree>
    <p:extLst>
      <p:ext uri="{BB962C8B-B14F-4D97-AF65-F5344CB8AC3E}">
        <p14:creationId xmlns:p14="http://schemas.microsoft.com/office/powerpoint/2010/main" val="308491114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smtClean="0"/>
              <a:t>Chapter 9</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550713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a:extLst>
              <a:ext uri="{FF2B5EF4-FFF2-40B4-BE49-F238E27FC236}">
                <a16:creationId xmlns:a16="http://schemas.microsoft.com/office/drawing/2014/main" id="{F950C126-3B97-42F0-B015-FF359F1B4915}"/>
              </a:ext>
            </a:extLst>
          </p:cNvPr>
          <p:cNvSpPr>
            <a:spLocks noGrp="1" noChangeArrowheads="1"/>
          </p:cNvSpPr>
          <p:nvPr>
            <p:ph type="title"/>
          </p:nvPr>
        </p:nvSpPr>
        <p:spPr>
          <a:xfrm>
            <a:off x="1981200" y="76200"/>
            <a:ext cx="8305800" cy="6096000"/>
          </a:xfrm>
        </p:spPr>
        <p:txBody>
          <a:bodyPr/>
          <a:lstStyle/>
          <a:p>
            <a:r>
              <a:rPr lang="en-US" altLang="en-US"/>
              <a:t>2.7 Act Utilitarianism</a:t>
            </a:r>
          </a:p>
        </p:txBody>
      </p:sp>
      <p:sp>
        <p:nvSpPr>
          <p:cNvPr id="53251" name="Slide Number Placeholder 2">
            <a:extLst>
              <a:ext uri="{FF2B5EF4-FFF2-40B4-BE49-F238E27FC236}">
                <a16:creationId xmlns:a16="http://schemas.microsoft.com/office/drawing/2014/main" id="{525BEF4B-EC0F-4B44-8A7D-821264DA482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2-46</a:t>
            </a:r>
          </a:p>
        </p:txBody>
      </p:sp>
    </p:spTree>
    <p:extLst>
      <p:ext uri="{BB962C8B-B14F-4D97-AF65-F5344CB8AC3E}">
        <p14:creationId xmlns:p14="http://schemas.microsoft.com/office/powerpoint/2010/main" val="389999354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9-7</a:t>
            </a:r>
          </a:p>
        </p:txBody>
      </p:sp>
      <p:sp>
        <p:nvSpPr>
          <p:cNvPr id="21507" name="Rectangle 2"/>
          <p:cNvSpPr>
            <a:spLocks noGrp="1" noChangeArrowheads="1"/>
          </p:cNvSpPr>
          <p:nvPr>
            <p:ph type="title"/>
          </p:nvPr>
        </p:nvSpPr>
        <p:spPr/>
        <p:txBody>
          <a:bodyPr/>
          <a:lstStyle/>
          <a:p>
            <a:pPr eaLnBrk="1" hangingPunct="1"/>
            <a:r>
              <a:rPr lang="en-US" altLang="en-US" smtClean="0"/>
              <a:t>Case Study: Certified Public Accountants</a:t>
            </a:r>
          </a:p>
        </p:txBody>
      </p:sp>
      <p:sp>
        <p:nvSpPr>
          <p:cNvPr id="21508" name="Rectangle 3"/>
          <p:cNvSpPr>
            <a:spLocks noGrp="1" noChangeArrowheads="1"/>
          </p:cNvSpPr>
          <p:nvPr>
            <p:ph type="body" idx="1"/>
          </p:nvPr>
        </p:nvSpPr>
        <p:spPr>
          <a:xfrm>
            <a:off x="2286000" y="1447800"/>
            <a:ext cx="7772400" cy="4572000"/>
          </a:xfrm>
        </p:spPr>
        <p:txBody>
          <a:bodyPr/>
          <a:lstStyle/>
          <a:p>
            <a:pPr eaLnBrk="1" hangingPunct="1">
              <a:lnSpc>
                <a:spcPct val="90000"/>
              </a:lnSpc>
            </a:pPr>
            <a:r>
              <a:rPr lang="en-US" altLang="en-US" smtClean="0"/>
              <a:t>Bachelor’s degree</a:t>
            </a:r>
          </a:p>
          <a:p>
            <a:pPr lvl="1" eaLnBrk="1" hangingPunct="1">
              <a:lnSpc>
                <a:spcPct val="90000"/>
              </a:lnSpc>
            </a:pPr>
            <a:r>
              <a:rPr lang="en-US" altLang="en-US" smtClean="0"/>
              <a:t>150+ semester hours</a:t>
            </a:r>
          </a:p>
          <a:p>
            <a:pPr lvl="1" eaLnBrk="1" hangingPunct="1">
              <a:lnSpc>
                <a:spcPct val="90000"/>
              </a:lnSpc>
            </a:pPr>
            <a:r>
              <a:rPr lang="en-US" altLang="en-US" smtClean="0"/>
              <a:t>24+ hours of accounting-related classes</a:t>
            </a:r>
          </a:p>
          <a:p>
            <a:pPr eaLnBrk="1" hangingPunct="1">
              <a:lnSpc>
                <a:spcPct val="90000"/>
              </a:lnSpc>
            </a:pPr>
            <a:r>
              <a:rPr lang="en-US" altLang="en-US" smtClean="0"/>
              <a:t>Two years’ experience working under supervision of a CPA</a:t>
            </a:r>
          </a:p>
          <a:p>
            <a:pPr eaLnBrk="1" hangingPunct="1">
              <a:lnSpc>
                <a:spcPct val="90000"/>
              </a:lnSpc>
            </a:pPr>
            <a:r>
              <a:rPr lang="en-US" altLang="en-US" smtClean="0"/>
              <a:t>CPA exam</a:t>
            </a:r>
          </a:p>
          <a:p>
            <a:pPr eaLnBrk="1" hangingPunct="1">
              <a:lnSpc>
                <a:spcPct val="90000"/>
              </a:lnSpc>
            </a:pPr>
            <a:r>
              <a:rPr lang="en-US" altLang="en-US" smtClean="0"/>
              <a:t>To retain certification</a:t>
            </a:r>
          </a:p>
          <a:p>
            <a:pPr lvl="1" eaLnBrk="1" hangingPunct="1">
              <a:lnSpc>
                <a:spcPct val="90000"/>
              </a:lnSpc>
            </a:pPr>
            <a:r>
              <a:rPr lang="en-US" altLang="en-US" smtClean="0"/>
              <a:t>Continuing education</a:t>
            </a:r>
          </a:p>
          <a:p>
            <a:pPr lvl="1" eaLnBrk="1" hangingPunct="1">
              <a:lnSpc>
                <a:spcPct val="90000"/>
              </a:lnSpc>
            </a:pPr>
            <a:r>
              <a:rPr lang="en-US" altLang="en-US" smtClean="0"/>
              <a:t>Follow code of ethics</a:t>
            </a:r>
          </a:p>
        </p:txBody>
      </p:sp>
    </p:spTree>
    <p:extLst>
      <p:ext uri="{BB962C8B-B14F-4D97-AF65-F5344CB8AC3E}">
        <p14:creationId xmlns:p14="http://schemas.microsoft.com/office/powerpoint/2010/main" val="4197612217"/>
      </p:ext>
    </p:extLst>
  </p:cSld>
  <p:clrMapOvr>
    <a:masterClrMapping/>
  </p:clrMapOvr>
  <p:transition spd="med"/>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9-8</a:t>
            </a:r>
          </a:p>
        </p:txBody>
      </p:sp>
      <p:sp>
        <p:nvSpPr>
          <p:cNvPr id="22531" name="Rectangle 2"/>
          <p:cNvSpPr>
            <a:spLocks noGrp="1" noChangeArrowheads="1"/>
          </p:cNvSpPr>
          <p:nvPr>
            <p:ph type="title"/>
          </p:nvPr>
        </p:nvSpPr>
        <p:spPr/>
        <p:txBody>
          <a:bodyPr/>
          <a:lstStyle/>
          <a:p>
            <a:pPr eaLnBrk="1" hangingPunct="1"/>
            <a:r>
              <a:rPr lang="en-US" altLang="en-US" smtClean="0"/>
              <a:t>How Do Computer-Related Careers Stack Up?</a:t>
            </a:r>
          </a:p>
        </p:txBody>
      </p:sp>
      <p:sp>
        <p:nvSpPr>
          <p:cNvPr id="22532" name="Rectangle 3"/>
          <p:cNvSpPr>
            <a:spLocks noGrp="1" noChangeArrowheads="1"/>
          </p:cNvSpPr>
          <p:nvPr>
            <p:ph type="body" idx="1"/>
          </p:nvPr>
        </p:nvSpPr>
        <p:spPr>
          <a:xfrm>
            <a:off x="2286000" y="1447800"/>
            <a:ext cx="7772400" cy="4953000"/>
          </a:xfrm>
        </p:spPr>
        <p:txBody>
          <a:bodyPr/>
          <a:lstStyle/>
          <a:p>
            <a:pPr eaLnBrk="1" hangingPunct="1"/>
            <a:r>
              <a:rPr lang="en-US" altLang="en-US"/>
              <a:t>Certification and licensing not required</a:t>
            </a:r>
          </a:p>
          <a:p>
            <a:pPr eaLnBrk="1" hangingPunct="1"/>
            <a:r>
              <a:rPr lang="en-US" altLang="en-US"/>
              <a:t>College degree not required</a:t>
            </a:r>
          </a:p>
          <a:p>
            <a:pPr eaLnBrk="1" hangingPunct="1"/>
            <a:r>
              <a:rPr lang="en-US" altLang="en-US"/>
              <a:t>Apprenticeship not required</a:t>
            </a:r>
          </a:p>
          <a:p>
            <a:pPr eaLnBrk="1" hangingPunct="1"/>
            <a:r>
              <a:rPr lang="en-US" altLang="en-US"/>
              <a:t>Membership in professional society optional</a:t>
            </a:r>
          </a:p>
          <a:p>
            <a:pPr eaLnBrk="1" hangingPunct="1"/>
            <a:r>
              <a:rPr lang="en-US" altLang="en-US"/>
              <a:t>No specific requirements for continuing education</a:t>
            </a:r>
          </a:p>
          <a:p>
            <a:pPr eaLnBrk="1" hangingPunct="1"/>
            <a:r>
              <a:rPr lang="en-US" altLang="en-US"/>
              <a:t>Most computer programmers, system analysts, etc. are part of teams</a:t>
            </a:r>
          </a:p>
        </p:txBody>
      </p:sp>
    </p:spTree>
    <p:extLst>
      <p:ext uri="{BB962C8B-B14F-4D97-AF65-F5344CB8AC3E}">
        <p14:creationId xmlns:p14="http://schemas.microsoft.com/office/powerpoint/2010/main" val="2246614629"/>
      </p:ext>
    </p:extLst>
  </p:cSld>
  <p:clrMapOvr>
    <a:masterClrMapping/>
  </p:clrMapOvr>
  <p:transition spd="med"/>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noChangeArrowheads="1"/>
          </p:cNvSpPr>
          <p:nvPr>
            <p:ph type="title"/>
          </p:nvPr>
        </p:nvSpPr>
        <p:spPr/>
        <p:txBody>
          <a:bodyPr/>
          <a:lstStyle/>
          <a:p>
            <a:r>
              <a:rPr lang="en-US" altLang="en-US" smtClean="0"/>
              <a:t>Status of Certification and Licensing</a:t>
            </a:r>
          </a:p>
        </p:txBody>
      </p:sp>
      <p:sp>
        <p:nvSpPr>
          <p:cNvPr id="23555" name="Content Placeholder 2"/>
          <p:cNvSpPr>
            <a:spLocks noGrp="1" noChangeArrowheads="1"/>
          </p:cNvSpPr>
          <p:nvPr>
            <p:ph idx="1"/>
          </p:nvPr>
        </p:nvSpPr>
        <p:spPr/>
        <p:txBody>
          <a:bodyPr/>
          <a:lstStyle/>
          <a:p>
            <a:r>
              <a:rPr lang="en-US" altLang="en-US" sz="2400"/>
              <a:t>Software engineer: someone engaged in development or maintenance of software, or teaches in this area</a:t>
            </a:r>
          </a:p>
          <a:p>
            <a:r>
              <a:rPr lang="en-US" altLang="en-US" sz="2400"/>
              <a:t>Path to certification now exists: similar to path taken by engineers in other disciplines, such as civil engineering</a:t>
            </a:r>
          </a:p>
          <a:p>
            <a:pPr lvl="1"/>
            <a:r>
              <a:rPr lang="en-US" altLang="en-US" sz="1600"/>
              <a:t>Four years of post-college work experience</a:t>
            </a:r>
          </a:p>
          <a:p>
            <a:pPr lvl="1"/>
            <a:r>
              <a:rPr lang="en-US" altLang="en-US" sz="1600"/>
              <a:t>Pass Fundamentals of Engineering (FE) exam</a:t>
            </a:r>
          </a:p>
          <a:p>
            <a:pPr lvl="1"/>
            <a:r>
              <a:rPr lang="en-US" altLang="en-US" sz="1600"/>
              <a:t>Pass discipline-specific Principles and Practice of Engineering (PE) exam</a:t>
            </a:r>
          </a:p>
          <a:p>
            <a:pPr lvl="1"/>
            <a:r>
              <a:rPr lang="en-US" altLang="en-US" sz="1600"/>
              <a:t>PE exam in software available since 2013</a:t>
            </a:r>
          </a:p>
          <a:p>
            <a:r>
              <a:rPr lang="en-US" altLang="en-US" sz="2400"/>
              <a:t>Only a very small percentage of software engineers will have to be licensed</a:t>
            </a:r>
          </a:p>
          <a:p>
            <a:pPr lvl="1"/>
            <a:r>
              <a:rPr lang="en-US" altLang="en-US" sz="1600"/>
              <a:t>Those developing software that can affect health, safety, and welfare of the public</a:t>
            </a:r>
          </a:p>
          <a:p>
            <a:pPr lvl="1"/>
            <a:r>
              <a:rPr lang="en-US" altLang="en-US" sz="1600"/>
              <a:t>Those offering their services directly to the public</a:t>
            </a:r>
          </a:p>
        </p:txBody>
      </p:sp>
      <p:sp>
        <p:nvSpPr>
          <p:cNvPr id="2355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9-9</a:t>
            </a:r>
          </a:p>
        </p:txBody>
      </p:sp>
    </p:spTree>
    <p:extLst>
      <p:ext uri="{BB962C8B-B14F-4D97-AF65-F5344CB8AC3E}">
        <p14:creationId xmlns:p14="http://schemas.microsoft.com/office/powerpoint/2010/main" val="153810650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noChangeArrowheads="1"/>
          </p:cNvSpPr>
          <p:nvPr>
            <p:ph type="title"/>
          </p:nvPr>
        </p:nvSpPr>
        <p:spPr/>
        <p:txBody>
          <a:bodyPr/>
          <a:lstStyle/>
          <a:p>
            <a:r>
              <a:rPr lang="en-US" altLang="en-US" smtClean="0"/>
              <a:t>Ability to Harm Public</a:t>
            </a:r>
          </a:p>
        </p:txBody>
      </p:sp>
      <p:sp>
        <p:nvSpPr>
          <p:cNvPr id="24579" name="Content Placeholder 2"/>
          <p:cNvSpPr>
            <a:spLocks noGrp="1" noChangeArrowheads="1"/>
          </p:cNvSpPr>
          <p:nvPr>
            <p:ph idx="1"/>
          </p:nvPr>
        </p:nvSpPr>
        <p:spPr/>
        <p:txBody>
          <a:bodyPr/>
          <a:lstStyle/>
          <a:p>
            <a:r>
              <a:rPr lang="en-US" altLang="en-US"/>
              <a:t>Many computer professionals hold responsibilities similar to those held by members of mature professions</a:t>
            </a:r>
          </a:p>
          <a:p>
            <a:r>
              <a:rPr lang="en-US" altLang="en-US"/>
              <a:t>Therac-25 killed or gravely injured at least six people</a:t>
            </a:r>
          </a:p>
          <a:p>
            <a:r>
              <a:rPr lang="en-US" altLang="en-US"/>
              <a:t>Millions rely upon software rather than accountants to prepare their tax returns</a:t>
            </a:r>
          </a:p>
          <a:p>
            <a:r>
              <a:rPr lang="en-US" altLang="en-US"/>
              <a:t>Millions of people rely on system administrators to keep their work-related information secure</a:t>
            </a:r>
          </a:p>
        </p:txBody>
      </p:sp>
      <p:sp>
        <p:nvSpPr>
          <p:cNvPr id="2458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9-10</a:t>
            </a:r>
          </a:p>
        </p:txBody>
      </p:sp>
    </p:spTree>
    <p:extLst>
      <p:ext uri="{BB962C8B-B14F-4D97-AF65-F5344CB8AC3E}">
        <p14:creationId xmlns:p14="http://schemas.microsoft.com/office/powerpoint/2010/main" val="250103193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noChangeArrowheads="1"/>
          </p:cNvSpPr>
          <p:nvPr>
            <p:ph type="title"/>
          </p:nvPr>
        </p:nvSpPr>
        <p:spPr/>
        <p:txBody>
          <a:bodyPr/>
          <a:lstStyle/>
          <a:p>
            <a:r>
              <a:rPr lang="en-US" altLang="en-US" smtClean="0"/>
              <a:t>The Importance of Taking Personal Responsibility</a:t>
            </a:r>
          </a:p>
        </p:txBody>
      </p:sp>
      <p:sp>
        <p:nvSpPr>
          <p:cNvPr id="25603" name="Content Placeholder 2"/>
          <p:cNvSpPr>
            <a:spLocks noGrp="1" noChangeArrowheads="1"/>
          </p:cNvSpPr>
          <p:nvPr>
            <p:ph idx="1"/>
          </p:nvPr>
        </p:nvSpPr>
        <p:spPr>
          <a:xfrm>
            <a:off x="2438400" y="1600200"/>
            <a:ext cx="7162800" cy="4114800"/>
          </a:xfrm>
        </p:spPr>
        <p:txBody>
          <a:bodyPr/>
          <a:lstStyle/>
          <a:p>
            <a:pPr marL="0" indent="0">
              <a:buNone/>
            </a:pPr>
            <a:r>
              <a:rPr lang="en-US" altLang="en-US"/>
              <a:t>The ability to cause harm to members of the public is a powerful reason why those in computer-related careers must act according to ethical principles. Without universal certification and licensing and other components of a well-developed profession to rely upon, those in computer-related careers must take more personal responsibility for developing their ethical decision-making skills.</a:t>
            </a:r>
          </a:p>
        </p:txBody>
      </p:sp>
      <p:sp>
        <p:nvSpPr>
          <p:cNvPr id="2560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9-11</a:t>
            </a:r>
          </a:p>
        </p:txBody>
      </p:sp>
    </p:spTree>
    <p:extLst>
      <p:ext uri="{BB962C8B-B14F-4D97-AF65-F5344CB8AC3E}">
        <p14:creationId xmlns:p14="http://schemas.microsoft.com/office/powerpoint/2010/main" val="204998737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9-14</a:t>
            </a:r>
          </a:p>
        </p:txBody>
      </p:sp>
      <p:sp>
        <p:nvSpPr>
          <p:cNvPr id="28675" name="Rectangle 2"/>
          <p:cNvSpPr>
            <a:spLocks noGrp="1" noChangeArrowheads="1"/>
          </p:cNvSpPr>
          <p:nvPr>
            <p:ph type="title"/>
          </p:nvPr>
        </p:nvSpPr>
        <p:spPr>
          <a:xfrm>
            <a:off x="1981200" y="76200"/>
            <a:ext cx="8305800" cy="1371600"/>
          </a:xfrm>
        </p:spPr>
        <p:txBody>
          <a:bodyPr/>
          <a:lstStyle/>
          <a:p>
            <a:pPr eaLnBrk="1" hangingPunct="1"/>
            <a:r>
              <a:rPr lang="en-US" altLang="en-US" smtClean="0"/>
              <a:t>Eight Principles Identify Morally Responsible Relationships</a:t>
            </a:r>
          </a:p>
        </p:txBody>
      </p:sp>
      <p:sp>
        <p:nvSpPr>
          <p:cNvPr id="28676" name="Rectangle 3"/>
          <p:cNvSpPr>
            <a:spLocks noGrp="1" noChangeArrowheads="1"/>
          </p:cNvSpPr>
          <p:nvPr>
            <p:ph type="body" idx="1"/>
          </p:nvPr>
        </p:nvSpPr>
        <p:spPr/>
        <p:txBody>
          <a:bodyPr/>
          <a:lstStyle/>
          <a:p>
            <a:pPr eaLnBrk="1" hangingPunct="1"/>
            <a:r>
              <a:rPr lang="en-US" altLang="en-US"/>
              <a:t>Public</a:t>
            </a:r>
          </a:p>
          <a:p>
            <a:pPr eaLnBrk="1" hangingPunct="1"/>
            <a:r>
              <a:rPr lang="en-US" altLang="en-US"/>
              <a:t>Client and employer</a:t>
            </a:r>
          </a:p>
          <a:p>
            <a:pPr eaLnBrk="1" hangingPunct="1"/>
            <a:r>
              <a:rPr lang="en-US" altLang="en-US"/>
              <a:t>Product</a:t>
            </a:r>
          </a:p>
          <a:p>
            <a:pPr eaLnBrk="1" hangingPunct="1"/>
            <a:r>
              <a:rPr lang="en-US" altLang="en-US"/>
              <a:t>Judgment</a:t>
            </a:r>
          </a:p>
          <a:p>
            <a:pPr eaLnBrk="1" hangingPunct="1"/>
            <a:r>
              <a:rPr lang="en-US" altLang="en-US"/>
              <a:t>Management</a:t>
            </a:r>
          </a:p>
          <a:p>
            <a:pPr eaLnBrk="1" hangingPunct="1"/>
            <a:r>
              <a:rPr lang="en-US" altLang="en-US"/>
              <a:t>Profession</a:t>
            </a:r>
          </a:p>
          <a:p>
            <a:pPr eaLnBrk="1" hangingPunct="1"/>
            <a:r>
              <a:rPr lang="en-US" altLang="en-US"/>
              <a:t>Colleagues</a:t>
            </a:r>
          </a:p>
          <a:p>
            <a:pPr eaLnBrk="1" hangingPunct="1"/>
            <a:r>
              <a:rPr lang="en-US" altLang="en-US"/>
              <a:t>Self</a:t>
            </a:r>
          </a:p>
        </p:txBody>
      </p:sp>
    </p:spTree>
    <p:extLst>
      <p:ext uri="{BB962C8B-B14F-4D97-AF65-F5344CB8AC3E}">
        <p14:creationId xmlns:p14="http://schemas.microsoft.com/office/powerpoint/2010/main" val="1501744202"/>
      </p:ext>
    </p:extLst>
  </p:cSld>
  <p:clrMapOvr>
    <a:masterClrMapping/>
  </p:clrMapOvr>
  <p:transition spd="med"/>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noChangeArrowheads="1"/>
          </p:cNvSpPr>
          <p:nvPr>
            <p:ph type="title"/>
          </p:nvPr>
        </p:nvSpPr>
        <p:spPr>
          <a:xfrm>
            <a:off x="1981200" y="76200"/>
            <a:ext cx="8305800" cy="6096000"/>
          </a:xfrm>
        </p:spPr>
        <p:txBody>
          <a:bodyPr/>
          <a:lstStyle/>
          <a:p>
            <a:r>
              <a:rPr lang="en-US" altLang="en-US" smtClean="0"/>
              <a:t>9.6 Whistle-blowing</a:t>
            </a:r>
          </a:p>
        </p:txBody>
      </p:sp>
      <p:sp>
        <p:nvSpPr>
          <p:cNvPr id="65539"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9-50</a:t>
            </a:r>
          </a:p>
        </p:txBody>
      </p:sp>
    </p:spTree>
    <p:extLst>
      <p:ext uri="{BB962C8B-B14F-4D97-AF65-F5344CB8AC3E}">
        <p14:creationId xmlns:p14="http://schemas.microsoft.com/office/powerpoint/2010/main" val="201047462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9-51</a:t>
            </a:r>
          </a:p>
        </p:txBody>
      </p:sp>
      <p:sp>
        <p:nvSpPr>
          <p:cNvPr id="66563" name="Rectangle 2"/>
          <p:cNvSpPr>
            <a:spLocks noGrp="1" noChangeArrowheads="1"/>
          </p:cNvSpPr>
          <p:nvPr>
            <p:ph type="title"/>
          </p:nvPr>
        </p:nvSpPr>
        <p:spPr/>
        <p:txBody>
          <a:bodyPr/>
          <a:lstStyle/>
          <a:p>
            <a:pPr eaLnBrk="1" hangingPunct="1"/>
            <a:r>
              <a:rPr lang="en-US" altLang="en-US" smtClean="0"/>
              <a:t>Overview of Whistle-blowing</a:t>
            </a:r>
          </a:p>
        </p:txBody>
      </p:sp>
      <p:sp>
        <p:nvSpPr>
          <p:cNvPr id="66564" name="Rectangle 3"/>
          <p:cNvSpPr>
            <a:spLocks noGrp="1" noChangeArrowheads="1"/>
          </p:cNvSpPr>
          <p:nvPr>
            <p:ph type="body" idx="1"/>
          </p:nvPr>
        </p:nvSpPr>
        <p:spPr>
          <a:xfrm>
            <a:off x="2286000" y="1447800"/>
            <a:ext cx="7772400" cy="4572000"/>
          </a:xfrm>
        </p:spPr>
        <p:txBody>
          <a:bodyPr/>
          <a:lstStyle/>
          <a:p>
            <a:pPr eaLnBrk="1" hangingPunct="1"/>
            <a:r>
              <a:rPr lang="en-US" altLang="en-US"/>
              <a:t>Whistle-blower</a:t>
            </a:r>
          </a:p>
          <a:p>
            <a:pPr lvl="1" eaLnBrk="1" hangingPunct="1"/>
            <a:r>
              <a:rPr lang="en-US" altLang="en-US"/>
              <a:t>Tries to report harmful situation through authorized channels</a:t>
            </a:r>
          </a:p>
          <a:p>
            <a:pPr lvl="1" eaLnBrk="1" hangingPunct="1"/>
            <a:r>
              <a:rPr lang="en-US" altLang="en-US"/>
              <a:t>Rebuffed by organization</a:t>
            </a:r>
          </a:p>
          <a:p>
            <a:pPr lvl="1" eaLnBrk="1" hangingPunct="1"/>
            <a:r>
              <a:rPr lang="en-US" altLang="en-US"/>
              <a:t>Makes disclosure through unauthorized channels</a:t>
            </a:r>
          </a:p>
          <a:p>
            <a:pPr eaLnBrk="1" hangingPunct="1"/>
            <a:r>
              <a:rPr lang="en-US" altLang="en-US"/>
              <a:t>Whistle-blowers punished for their actions</a:t>
            </a:r>
          </a:p>
          <a:p>
            <a:pPr lvl="1" eaLnBrk="1" hangingPunct="1"/>
            <a:r>
              <a:rPr lang="en-US" altLang="en-US"/>
              <a:t>Lose job or all chances of advancement</a:t>
            </a:r>
          </a:p>
          <a:p>
            <a:pPr lvl="1" eaLnBrk="1" hangingPunct="1"/>
            <a:r>
              <a:rPr lang="en-US" altLang="en-US"/>
              <a:t>Financial and emotional hardship</a:t>
            </a:r>
          </a:p>
          <a:p>
            <a:pPr eaLnBrk="1" hangingPunct="1"/>
            <a:r>
              <a:rPr lang="en-US" altLang="en-US"/>
              <a:t>False Claims Act</a:t>
            </a:r>
          </a:p>
          <a:p>
            <a:pPr eaLnBrk="1" hangingPunct="1"/>
            <a:r>
              <a:rPr lang="en-US" altLang="en-US"/>
              <a:t>Whistleblower Protection Act</a:t>
            </a:r>
          </a:p>
        </p:txBody>
      </p:sp>
    </p:spTree>
    <p:extLst>
      <p:ext uri="{BB962C8B-B14F-4D97-AF65-F5344CB8AC3E}">
        <p14:creationId xmlns:p14="http://schemas.microsoft.com/office/powerpoint/2010/main" val="3382003661"/>
      </p:ext>
    </p:extLst>
  </p:cSld>
  <p:clrMapOvr>
    <a:masterClrMapping/>
  </p:clrMapOvr>
  <p:transition spd="med">
    <p:wipe dir="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9-55</a:t>
            </a:r>
          </a:p>
        </p:txBody>
      </p:sp>
      <p:sp>
        <p:nvSpPr>
          <p:cNvPr id="70659" name="Rectangle 2"/>
          <p:cNvSpPr>
            <a:spLocks noGrp="1" noChangeArrowheads="1"/>
          </p:cNvSpPr>
          <p:nvPr>
            <p:ph type="title"/>
          </p:nvPr>
        </p:nvSpPr>
        <p:spPr/>
        <p:txBody>
          <a:bodyPr/>
          <a:lstStyle/>
          <a:p>
            <a:pPr eaLnBrk="1" hangingPunct="1"/>
            <a:r>
              <a:rPr lang="en-US" altLang="en-US" smtClean="0"/>
              <a:t>Motives of Whistle-blowers</a:t>
            </a:r>
          </a:p>
        </p:txBody>
      </p:sp>
      <p:sp>
        <p:nvSpPr>
          <p:cNvPr id="70660" name="Rectangle 3"/>
          <p:cNvSpPr>
            <a:spLocks noGrp="1" noChangeArrowheads="1"/>
          </p:cNvSpPr>
          <p:nvPr>
            <p:ph type="body" idx="1"/>
          </p:nvPr>
        </p:nvSpPr>
        <p:spPr/>
        <p:txBody>
          <a:bodyPr/>
          <a:lstStyle/>
          <a:p>
            <a:pPr eaLnBrk="1" hangingPunct="1"/>
            <a:r>
              <a:rPr lang="en-US" altLang="en-US" smtClean="0"/>
              <a:t>People become whistle-blowers for different reasons</a:t>
            </a:r>
          </a:p>
          <a:p>
            <a:pPr eaLnBrk="1" hangingPunct="1"/>
            <a:r>
              <a:rPr lang="en-US" altLang="en-US" smtClean="0"/>
              <a:t>Morality of action may depend on motives</a:t>
            </a:r>
          </a:p>
          <a:p>
            <a:pPr eaLnBrk="1" hangingPunct="1"/>
            <a:r>
              <a:rPr lang="en-US" altLang="en-US" smtClean="0"/>
              <a:t>Good motive</a:t>
            </a:r>
          </a:p>
          <a:p>
            <a:pPr lvl="1" eaLnBrk="1" hangingPunct="1"/>
            <a:r>
              <a:rPr lang="en-US" altLang="en-US" smtClean="0"/>
              <a:t>Desire to help the public</a:t>
            </a:r>
          </a:p>
          <a:p>
            <a:pPr eaLnBrk="1" hangingPunct="1"/>
            <a:r>
              <a:rPr lang="en-US" altLang="en-US" smtClean="0"/>
              <a:t>Questionable motives</a:t>
            </a:r>
          </a:p>
          <a:p>
            <a:pPr lvl="1" eaLnBrk="1" hangingPunct="1"/>
            <a:r>
              <a:rPr lang="en-US" altLang="en-US" smtClean="0"/>
              <a:t>Retaliation</a:t>
            </a:r>
          </a:p>
          <a:p>
            <a:pPr lvl="1" eaLnBrk="1" hangingPunct="1"/>
            <a:r>
              <a:rPr lang="en-US" altLang="en-US" smtClean="0"/>
              <a:t>Avoiding punishment</a:t>
            </a:r>
          </a:p>
        </p:txBody>
      </p:sp>
    </p:spTree>
    <p:extLst>
      <p:ext uri="{BB962C8B-B14F-4D97-AF65-F5344CB8AC3E}">
        <p14:creationId xmlns:p14="http://schemas.microsoft.com/office/powerpoint/2010/main" val="389882076"/>
      </p:ext>
    </p:extLst>
  </p:cSld>
  <p:clrMapOvr>
    <a:masterClrMapping/>
  </p:clrMapOvr>
  <p:transition spd="med"/>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9-58</a:t>
            </a:r>
          </a:p>
        </p:txBody>
      </p:sp>
      <p:sp>
        <p:nvSpPr>
          <p:cNvPr id="73731" name="Rectangle 2"/>
          <p:cNvSpPr>
            <a:spLocks noGrp="1" noChangeArrowheads="1"/>
          </p:cNvSpPr>
          <p:nvPr>
            <p:ph type="title"/>
          </p:nvPr>
        </p:nvSpPr>
        <p:spPr/>
        <p:txBody>
          <a:bodyPr/>
          <a:lstStyle/>
          <a:p>
            <a:pPr eaLnBrk="1" hangingPunct="1"/>
            <a:r>
              <a:rPr lang="en-US" altLang="en-US" smtClean="0"/>
              <a:t>Whistle-blowing as Moral Duty</a:t>
            </a:r>
          </a:p>
        </p:txBody>
      </p:sp>
      <p:sp>
        <p:nvSpPr>
          <p:cNvPr id="73732" name="Rectangle 3"/>
          <p:cNvSpPr>
            <a:spLocks noGrp="1" noChangeArrowheads="1"/>
          </p:cNvSpPr>
          <p:nvPr>
            <p:ph type="body" idx="1"/>
          </p:nvPr>
        </p:nvSpPr>
        <p:spPr>
          <a:xfrm>
            <a:off x="2286000" y="1447800"/>
            <a:ext cx="7772400" cy="4876800"/>
          </a:xfrm>
        </p:spPr>
        <p:txBody>
          <a:bodyPr/>
          <a:lstStyle/>
          <a:p>
            <a:pPr marL="533400" indent="-533400">
              <a:buNone/>
            </a:pPr>
            <a:r>
              <a:rPr lang="en-US" altLang="en-US" sz="2400"/>
              <a:t>Richard DeGeorge’s questions for whistle-blowing</a:t>
            </a:r>
          </a:p>
          <a:p>
            <a:pPr marL="914400" lvl="1" indent="-457200">
              <a:buFontTx/>
              <a:buAutoNum type="arabicPeriod"/>
            </a:pPr>
            <a:r>
              <a:rPr lang="en-US" altLang="en-US"/>
              <a:t>Is serious harm to the public at stake?</a:t>
            </a:r>
          </a:p>
          <a:p>
            <a:pPr marL="914400" lvl="1" indent="-457200">
              <a:buFontTx/>
              <a:buAutoNum type="arabicPeriod"/>
            </a:pPr>
            <a:r>
              <a:rPr lang="en-US" altLang="en-US"/>
              <a:t>Have you told your manager?</a:t>
            </a:r>
          </a:p>
          <a:p>
            <a:pPr marL="914400" lvl="1" indent="-457200">
              <a:buFontTx/>
              <a:buAutoNum type="arabicPeriod"/>
            </a:pPr>
            <a:r>
              <a:rPr lang="en-US" altLang="en-US"/>
              <a:t>Have you tried every possible inside channel?</a:t>
            </a:r>
          </a:p>
          <a:p>
            <a:pPr marL="914400" lvl="1" indent="-457200">
              <a:buFontTx/>
              <a:buAutoNum type="arabicPeriod"/>
            </a:pPr>
            <a:r>
              <a:rPr lang="en-US" altLang="en-US"/>
              <a:t>Do you have persuasive documented evidence?</a:t>
            </a:r>
          </a:p>
          <a:p>
            <a:pPr marL="914400" lvl="1" indent="-457200">
              <a:buFontTx/>
              <a:buAutoNum type="arabicPeriod"/>
            </a:pPr>
            <a:r>
              <a:rPr lang="en-US" altLang="en-US"/>
              <a:t>Are you sure whistle-blowing will work?</a:t>
            </a:r>
          </a:p>
          <a:p>
            <a:pPr marL="533400" indent="-533400">
              <a:buNone/>
            </a:pPr>
            <a:r>
              <a:rPr lang="en-US" altLang="en-US" sz="2400"/>
              <a:t>Under what conditions must you blow the whistle?</a:t>
            </a:r>
          </a:p>
          <a:p>
            <a:pPr marL="914400" lvl="1" indent="-457200"/>
            <a:r>
              <a:rPr lang="en-US" altLang="en-US"/>
              <a:t>DeGeorge: If all five conditions are met</a:t>
            </a:r>
          </a:p>
          <a:p>
            <a:pPr marL="914400" lvl="1" indent="-457200"/>
            <a:r>
              <a:rPr lang="en-US" altLang="en-US"/>
              <a:t>Others: If conditions 1-3 are met</a:t>
            </a:r>
          </a:p>
          <a:p>
            <a:pPr marL="914400" lvl="1" indent="-457200"/>
            <a:r>
              <a:rPr lang="en-US" altLang="en-US"/>
              <a:t>Still others: Whistle-blowing is </a:t>
            </a:r>
            <a:r>
              <a:rPr lang="en-US" altLang="en-US" i="1"/>
              <a:t>never</a:t>
            </a:r>
            <a:r>
              <a:rPr lang="en-US" altLang="en-US"/>
              <a:t> morally required</a:t>
            </a:r>
          </a:p>
        </p:txBody>
      </p:sp>
    </p:spTree>
    <p:extLst>
      <p:ext uri="{BB962C8B-B14F-4D97-AF65-F5344CB8AC3E}">
        <p14:creationId xmlns:p14="http://schemas.microsoft.com/office/powerpoint/2010/main" val="167346001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3">
            <a:extLst>
              <a:ext uri="{FF2B5EF4-FFF2-40B4-BE49-F238E27FC236}">
                <a16:creationId xmlns:a16="http://schemas.microsoft.com/office/drawing/2014/main" id="{5E55247B-AD82-4B18-A423-67D21910B91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2-47</a:t>
            </a:r>
          </a:p>
        </p:txBody>
      </p:sp>
      <p:sp>
        <p:nvSpPr>
          <p:cNvPr id="54275" name="Rectangle 2">
            <a:extLst>
              <a:ext uri="{FF2B5EF4-FFF2-40B4-BE49-F238E27FC236}">
                <a16:creationId xmlns:a16="http://schemas.microsoft.com/office/drawing/2014/main" id="{054214D7-0F8B-48CE-8EF1-B0B77F9C170A}"/>
              </a:ext>
            </a:extLst>
          </p:cNvPr>
          <p:cNvSpPr>
            <a:spLocks noGrp="1" noChangeArrowheads="1"/>
          </p:cNvSpPr>
          <p:nvPr>
            <p:ph type="title"/>
          </p:nvPr>
        </p:nvSpPr>
        <p:spPr/>
        <p:txBody>
          <a:bodyPr/>
          <a:lstStyle/>
          <a:p>
            <a:pPr eaLnBrk="1" hangingPunct="1"/>
            <a:r>
              <a:rPr lang="en-US" altLang="en-US"/>
              <a:t>Principle of Utility</a:t>
            </a:r>
          </a:p>
        </p:txBody>
      </p:sp>
      <p:sp>
        <p:nvSpPr>
          <p:cNvPr id="54276" name="Rectangle 3">
            <a:extLst>
              <a:ext uri="{FF2B5EF4-FFF2-40B4-BE49-F238E27FC236}">
                <a16:creationId xmlns:a16="http://schemas.microsoft.com/office/drawing/2014/main" id="{8A513ABA-B3C1-4F5A-A827-D6924DCCFAE3}"/>
              </a:ext>
            </a:extLst>
          </p:cNvPr>
          <p:cNvSpPr>
            <a:spLocks noGrp="1" noChangeArrowheads="1"/>
          </p:cNvSpPr>
          <p:nvPr>
            <p:ph type="body" idx="1"/>
          </p:nvPr>
        </p:nvSpPr>
        <p:spPr>
          <a:xfrm>
            <a:off x="2057400" y="1371600"/>
            <a:ext cx="7772400" cy="4800600"/>
          </a:xfrm>
        </p:spPr>
        <p:txBody>
          <a:bodyPr/>
          <a:lstStyle/>
          <a:p>
            <a:pPr eaLnBrk="1" hangingPunct="1">
              <a:lnSpc>
                <a:spcPct val="90000"/>
              </a:lnSpc>
            </a:pPr>
            <a:r>
              <a:rPr lang="en-US" altLang="en-US" sz="2400"/>
              <a:t>Jeremy Bentham and John Stuart Mill</a:t>
            </a:r>
          </a:p>
          <a:p>
            <a:pPr eaLnBrk="1" hangingPunct="1">
              <a:lnSpc>
                <a:spcPct val="90000"/>
              </a:lnSpc>
            </a:pPr>
            <a:r>
              <a:rPr lang="en-US" altLang="en-US" sz="2400"/>
              <a:t>An action is good if its benefits exceeds its harms</a:t>
            </a:r>
          </a:p>
          <a:p>
            <a:pPr eaLnBrk="1" hangingPunct="1">
              <a:lnSpc>
                <a:spcPct val="90000"/>
              </a:lnSpc>
            </a:pPr>
            <a:r>
              <a:rPr lang="en-US" altLang="en-US" sz="2400"/>
              <a:t>An action is bad if its harms exceed its benefits</a:t>
            </a:r>
          </a:p>
          <a:p>
            <a:pPr eaLnBrk="1" hangingPunct="1">
              <a:lnSpc>
                <a:spcPct val="90000"/>
              </a:lnSpc>
            </a:pPr>
            <a:r>
              <a:rPr lang="en-US" altLang="en-US" sz="2400"/>
              <a:t>Utility: tendency of an object to produce happiness or prevent unhappiness for an individual or a community</a:t>
            </a:r>
          </a:p>
          <a:p>
            <a:pPr eaLnBrk="1" hangingPunct="1">
              <a:lnSpc>
                <a:spcPct val="90000"/>
              </a:lnSpc>
            </a:pPr>
            <a:r>
              <a:rPr lang="en-US" altLang="en-US" sz="2400"/>
              <a:t>Happiness = advantage = benefit = good = pleasure</a:t>
            </a:r>
          </a:p>
          <a:p>
            <a:pPr eaLnBrk="1" hangingPunct="1">
              <a:lnSpc>
                <a:spcPct val="90000"/>
              </a:lnSpc>
            </a:pPr>
            <a:r>
              <a:rPr lang="en-US" altLang="en-US" sz="2400"/>
              <a:t>Unhappiness = disadvantage = cost = evil = pain</a:t>
            </a:r>
          </a:p>
        </p:txBody>
      </p:sp>
    </p:spTree>
    <p:extLst>
      <p:ext uri="{BB962C8B-B14F-4D97-AF65-F5344CB8AC3E}">
        <p14:creationId xmlns:p14="http://schemas.microsoft.com/office/powerpoint/2010/main" val="2146965402"/>
      </p:ext>
    </p:extLst>
  </p:cSld>
  <p:clrMapOvr>
    <a:masterClrMapping/>
  </p:clrMapOvr>
  <p:transition spd="med">
    <p:wipe dir="r"/>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9-59</a:t>
            </a:r>
          </a:p>
        </p:txBody>
      </p:sp>
      <p:sp>
        <p:nvSpPr>
          <p:cNvPr id="74755" name="Rectangle 2"/>
          <p:cNvSpPr>
            <a:spLocks noGrp="1" noChangeArrowheads="1"/>
          </p:cNvSpPr>
          <p:nvPr>
            <p:ph type="title"/>
          </p:nvPr>
        </p:nvSpPr>
        <p:spPr/>
        <p:txBody>
          <a:bodyPr/>
          <a:lstStyle/>
          <a:p>
            <a:pPr eaLnBrk="1" hangingPunct="1"/>
            <a:r>
              <a:rPr lang="en-US" altLang="en-US" smtClean="0"/>
              <a:t>Moral Responsibility</a:t>
            </a:r>
          </a:p>
        </p:txBody>
      </p:sp>
      <p:sp>
        <p:nvSpPr>
          <p:cNvPr id="74756" name="Rectangle 3"/>
          <p:cNvSpPr>
            <a:spLocks noGrp="1" noChangeArrowheads="1"/>
          </p:cNvSpPr>
          <p:nvPr>
            <p:ph type="body" idx="1"/>
          </p:nvPr>
        </p:nvSpPr>
        <p:spPr>
          <a:xfrm>
            <a:off x="2286000" y="1143000"/>
            <a:ext cx="7772400" cy="5029200"/>
          </a:xfrm>
        </p:spPr>
        <p:txBody>
          <a:bodyPr/>
          <a:lstStyle/>
          <a:p>
            <a:pPr eaLnBrk="1" hangingPunct="1"/>
            <a:r>
              <a:rPr lang="en-US" altLang="en-US"/>
              <a:t>Exclusive Responsibilities</a:t>
            </a:r>
          </a:p>
          <a:p>
            <a:pPr lvl="1" eaLnBrk="1" hangingPunct="1"/>
            <a:r>
              <a:rPr lang="en-US" altLang="en-US"/>
              <a:t>Role responsibility</a:t>
            </a:r>
          </a:p>
          <a:p>
            <a:pPr lvl="1" eaLnBrk="1" hangingPunct="1"/>
            <a:r>
              <a:rPr lang="en-US" altLang="en-US"/>
              <a:t>Causal responsibility</a:t>
            </a:r>
          </a:p>
          <a:p>
            <a:pPr lvl="1" eaLnBrk="1" hangingPunct="1"/>
            <a:r>
              <a:rPr lang="en-US" altLang="en-US"/>
              <a:t>Legal responsibility</a:t>
            </a:r>
          </a:p>
          <a:p>
            <a:pPr eaLnBrk="1" hangingPunct="1"/>
            <a:r>
              <a:rPr lang="en-US" altLang="en-US"/>
              <a:t>Moral responsibility</a:t>
            </a:r>
          </a:p>
          <a:p>
            <a:pPr lvl="1" eaLnBrk="1" hangingPunct="1"/>
            <a:r>
              <a:rPr lang="en-US" altLang="en-US"/>
              <a:t>Must be borne by people</a:t>
            </a:r>
          </a:p>
          <a:p>
            <a:pPr lvl="1" eaLnBrk="1" hangingPunct="1"/>
            <a:r>
              <a:rPr lang="en-US" altLang="en-US"/>
              <a:t>Is not exclusive</a:t>
            </a:r>
          </a:p>
          <a:p>
            <a:pPr eaLnBrk="1" hangingPunct="1"/>
            <a:r>
              <a:rPr lang="en-US" altLang="en-US"/>
              <a:t>Michael McFarland: A team should be held to a higher level of moral responsibility than any of its members</a:t>
            </a:r>
          </a:p>
        </p:txBody>
      </p:sp>
    </p:spTree>
    <p:extLst>
      <p:ext uri="{BB962C8B-B14F-4D97-AF65-F5344CB8AC3E}">
        <p14:creationId xmlns:p14="http://schemas.microsoft.com/office/powerpoint/2010/main" val="2325079575"/>
      </p:ext>
    </p:extLst>
  </p:cSld>
  <p:clrMapOvr>
    <a:masterClrMapping/>
  </p:clrMapOvr>
  <p:transition spd="med"/>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noChangeArrowheads="1"/>
          </p:cNvSpPr>
          <p:nvPr>
            <p:ph type="title"/>
          </p:nvPr>
        </p:nvSpPr>
        <p:spPr/>
        <p:txBody>
          <a:bodyPr/>
          <a:lstStyle/>
          <a:p>
            <a:r>
              <a:rPr lang="en-CA" altLang="en-US" smtClean="0"/>
              <a:t>Paternalism</a:t>
            </a:r>
          </a:p>
        </p:txBody>
      </p:sp>
      <p:sp>
        <p:nvSpPr>
          <p:cNvPr id="9219" name="Content Placeholder 2"/>
          <p:cNvSpPr>
            <a:spLocks noGrp="1" noChangeArrowheads="1"/>
          </p:cNvSpPr>
          <p:nvPr>
            <p:ph idx="1"/>
          </p:nvPr>
        </p:nvSpPr>
        <p:spPr/>
        <p:txBody>
          <a:bodyPr/>
          <a:lstStyle/>
          <a:p>
            <a:r>
              <a:rPr lang="en-CA" altLang="en-US" smtClean="0"/>
              <a:t>Roughly the interference with a person’s liberty of action justified by reasons referring exclusively to the welfare, good, happiness, needs, interests or values of the person being coerced” (Gerald Dworkin, </a:t>
            </a:r>
            <a:r>
              <a:rPr lang="en-CA" altLang="en-US" i="1" smtClean="0"/>
              <a:t>Morality, Harm and the Law</a:t>
            </a:r>
            <a:r>
              <a:rPr lang="en-CA" altLang="en-US" smtClean="0"/>
              <a:t>).</a:t>
            </a:r>
          </a:p>
        </p:txBody>
      </p:sp>
    </p:spTree>
    <p:extLst>
      <p:ext uri="{BB962C8B-B14F-4D97-AF65-F5344CB8AC3E}">
        <p14:creationId xmlns:p14="http://schemas.microsoft.com/office/powerpoint/2010/main" val="214002002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noChangeArrowheads="1"/>
          </p:cNvSpPr>
          <p:nvPr>
            <p:ph type="title"/>
          </p:nvPr>
        </p:nvSpPr>
        <p:spPr/>
        <p:txBody>
          <a:bodyPr/>
          <a:lstStyle/>
          <a:p>
            <a:r>
              <a:rPr lang="en-US" altLang="en-US" smtClean="0"/>
              <a:t>Soft vs. Hard Paternalism</a:t>
            </a:r>
          </a:p>
        </p:txBody>
      </p:sp>
      <p:sp>
        <p:nvSpPr>
          <p:cNvPr id="10243" name="Content Placeholder 2"/>
          <p:cNvSpPr>
            <a:spLocks noGrp="1" noChangeArrowheads="1"/>
          </p:cNvSpPr>
          <p:nvPr>
            <p:ph idx="1"/>
          </p:nvPr>
        </p:nvSpPr>
        <p:spPr>
          <a:xfrm>
            <a:off x="1524000" y="1219200"/>
            <a:ext cx="9144000" cy="5029200"/>
          </a:xfrm>
        </p:spPr>
        <p:txBody>
          <a:bodyPr/>
          <a:lstStyle/>
          <a:p>
            <a:r>
              <a:rPr lang="en-CA" altLang="en-US" sz="3000"/>
              <a:t>Soft paternalism: paternalism is justified on the basis of informing people of the dangers/harms they face. But it allows them to face them so long as there is no other harm (e.g. cigarette labels). Seems to adhere to the core ideas behind the harm principle – according to JS Mill.</a:t>
            </a:r>
          </a:p>
          <a:p>
            <a:r>
              <a:rPr lang="en-CA" altLang="en-US" sz="3000"/>
              <a:t>Hard paternalism: paternalism is justified even in some situations where a person knows the danger/harm, but wants to proceed anyways (e.g. healthcare).</a:t>
            </a:r>
          </a:p>
          <a:p>
            <a:endParaRPr lang="en-US" altLang="en-US" sz="3000"/>
          </a:p>
        </p:txBody>
      </p:sp>
    </p:spTree>
    <p:extLst>
      <p:ext uri="{BB962C8B-B14F-4D97-AF65-F5344CB8AC3E}">
        <p14:creationId xmlns:p14="http://schemas.microsoft.com/office/powerpoint/2010/main" val="235150287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noChangeArrowheads="1"/>
          </p:cNvSpPr>
          <p:nvPr>
            <p:ph type="title"/>
          </p:nvPr>
        </p:nvSpPr>
        <p:spPr/>
        <p:txBody>
          <a:bodyPr/>
          <a:lstStyle/>
          <a:p>
            <a:r>
              <a:rPr lang="en-US" altLang="en-US" smtClean="0"/>
              <a:t>Pure vs. Impure Paternalism</a:t>
            </a:r>
          </a:p>
        </p:txBody>
      </p:sp>
      <p:sp>
        <p:nvSpPr>
          <p:cNvPr id="11267" name="Content Placeholder 2"/>
          <p:cNvSpPr>
            <a:spLocks noGrp="1" noChangeArrowheads="1"/>
          </p:cNvSpPr>
          <p:nvPr>
            <p:ph idx="1"/>
          </p:nvPr>
        </p:nvSpPr>
        <p:spPr/>
        <p:txBody>
          <a:bodyPr/>
          <a:lstStyle/>
          <a:p>
            <a:r>
              <a:rPr lang="en-US" altLang="en-US" smtClean="0"/>
              <a:t>Pure Paternalism: only those people who are being protected have their liberty impeded. (e.g. laws requiring bike helmets)</a:t>
            </a:r>
          </a:p>
          <a:p>
            <a:r>
              <a:rPr lang="en-US" altLang="en-US" smtClean="0"/>
              <a:t>Impure Paternalism: a wider class of people have restrictions put on their liberty. (e.g. cigarette manufacturers)</a:t>
            </a:r>
          </a:p>
        </p:txBody>
      </p:sp>
    </p:spTree>
    <p:extLst>
      <p:ext uri="{BB962C8B-B14F-4D97-AF65-F5344CB8AC3E}">
        <p14:creationId xmlns:p14="http://schemas.microsoft.com/office/powerpoint/2010/main" val="21806321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noChangeArrowheads="1"/>
          </p:cNvSpPr>
          <p:nvPr>
            <p:ph type="title"/>
          </p:nvPr>
        </p:nvSpPr>
        <p:spPr/>
        <p:txBody>
          <a:bodyPr/>
          <a:lstStyle/>
          <a:p>
            <a:r>
              <a:rPr lang="en-US" altLang="en-US" smtClean="0"/>
              <a:t>Moral Paternalism</a:t>
            </a:r>
          </a:p>
        </p:txBody>
      </p:sp>
      <p:sp>
        <p:nvSpPr>
          <p:cNvPr id="3" name="Content Placeholder 2">
            <a:extLst>
              <a:ext uri="{FF2B5EF4-FFF2-40B4-BE49-F238E27FC236}">
                <a16:creationId xmlns:a16="http://schemas.microsoft.com/office/drawing/2014/main" id="{07147889-5DEF-434B-A349-CE0AD454D84D}"/>
              </a:ext>
            </a:extLst>
          </p:cNvPr>
          <p:cNvSpPr>
            <a:spLocks noGrp="1"/>
          </p:cNvSpPr>
          <p:nvPr>
            <p:ph idx="1"/>
          </p:nvPr>
        </p:nvSpPr>
        <p:spPr/>
        <p:txBody>
          <a:bodyPr>
            <a:normAutofit fontScale="92500" lnSpcReduction="10000"/>
          </a:bodyPr>
          <a:lstStyle/>
          <a:p>
            <a:pPr>
              <a:defRPr/>
            </a:pPr>
            <a:r>
              <a:rPr lang="en-US" dirty="0"/>
              <a:t>“The usual justification for paternalism refers to the interests of the person being interfered with. These interests are defined in terms of the things that make a person’s life go better; in particular their physical and psychological condition. It is things like death or misery or painful emotional states which are in question. Sometimes, however, advocates of state intervention seek to </a:t>
            </a:r>
            <a:r>
              <a:rPr lang="en-US" b="1" dirty="0"/>
              <a:t>protect the moral welfare of the person</a:t>
            </a:r>
            <a:r>
              <a:rPr lang="en-US" dirty="0"/>
              <a:t>. So, for example, it may be argued that prostitutes are better off being prevented from plying their trade even if they make a decent living and their health is protected against disease. They are better off because it is morally corrupting to sell one’s sexual services. </a:t>
            </a:r>
            <a:r>
              <a:rPr lang="en-US" b="1" dirty="0"/>
              <a:t>The interference is justified, therefore, to promote the moral well-being of the person. This then can be called moral paternalism</a:t>
            </a:r>
            <a:r>
              <a:rPr lang="en-US" dirty="0"/>
              <a:t>” (G. Dworkin, Stanford Encyclopedia of Philosophy, 2017).</a:t>
            </a:r>
          </a:p>
        </p:txBody>
      </p:sp>
    </p:spTree>
    <p:extLst>
      <p:ext uri="{BB962C8B-B14F-4D97-AF65-F5344CB8AC3E}">
        <p14:creationId xmlns:p14="http://schemas.microsoft.com/office/powerpoint/2010/main" val="82530261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noChangeArrowheads="1"/>
          </p:cNvSpPr>
          <p:nvPr>
            <p:ph type="title"/>
          </p:nvPr>
        </p:nvSpPr>
        <p:spPr/>
        <p:txBody>
          <a:bodyPr/>
          <a:lstStyle/>
          <a:p>
            <a:r>
              <a:rPr lang="en-US" altLang="en-US" smtClean="0"/>
              <a:t>Ethics and Punishment</a:t>
            </a:r>
          </a:p>
        </p:txBody>
      </p:sp>
      <p:sp>
        <p:nvSpPr>
          <p:cNvPr id="13315" name="Content Placeholder 2"/>
          <p:cNvSpPr>
            <a:spLocks noGrp="1" noChangeArrowheads="1"/>
          </p:cNvSpPr>
          <p:nvPr>
            <p:ph idx="1"/>
          </p:nvPr>
        </p:nvSpPr>
        <p:spPr/>
        <p:txBody>
          <a:bodyPr/>
          <a:lstStyle/>
          <a:p>
            <a:r>
              <a:rPr lang="en-US" altLang="en-US" smtClean="0"/>
              <a:t>Social Contract Theory: Law must be prospective, positive, and promulgated/popularized.</a:t>
            </a:r>
          </a:p>
          <a:p>
            <a:r>
              <a:rPr lang="en-US" altLang="en-US" smtClean="0"/>
              <a:t>Kant: Law’s purpose is to punish transgressors.</a:t>
            </a:r>
          </a:p>
          <a:p>
            <a:r>
              <a:rPr lang="en-US" altLang="en-US" smtClean="0"/>
              <a:t>Utilitarianism: Law’s purpose is to improve society.</a:t>
            </a:r>
          </a:p>
        </p:txBody>
      </p:sp>
    </p:spTree>
    <p:extLst>
      <p:ext uri="{BB962C8B-B14F-4D97-AF65-F5344CB8AC3E}">
        <p14:creationId xmlns:p14="http://schemas.microsoft.com/office/powerpoint/2010/main" val="283020652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noChangeArrowheads="1"/>
          </p:cNvSpPr>
          <p:nvPr>
            <p:ph type="title"/>
          </p:nvPr>
        </p:nvSpPr>
        <p:spPr/>
        <p:txBody>
          <a:bodyPr/>
          <a:lstStyle/>
          <a:p>
            <a:r>
              <a:rPr lang="en-CA" altLang="en-US" smtClean="0"/>
              <a:t>Social Rights</a:t>
            </a:r>
          </a:p>
        </p:txBody>
      </p:sp>
      <p:sp>
        <p:nvSpPr>
          <p:cNvPr id="8195" name="Content Placeholder 2"/>
          <p:cNvSpPr>
            <a:spLocks noGrp="1" noChangeArrowheads="1"/>
          </p:cNvSpPr>
          <p:nvPr>
            <p:ph idx="1"/>
          </p:nvPr>
        </p:nvSpPr>
        <p:spPr/>
        <p:txBody>
          <a:bodyPr/>
          <a:lstStyle/>
          <a:p>
            <a:pPr marL="0" indent="0">
              <a:buNone/>
            </a:pPr>
            <a:r>
              <a:rPr lang="en-CA" altLang="en-US" smtClean="0"/>
              <a:t>When someone contends that the harmful behaviour of others harms me socially. For example, allowing people to drink alcohol. (J.S. Mill opposed – too broad).</a:t>
            </a:r>
          </a:p>
        </p:txBody>
      </p:sp>
    </p:spTree>
    <p:extLst>
      <p:ext uri="{BB962C8B-B14F-4D97-AF65-F5344CB8AC3E}">
        <p14:creationId xmlns:p14="http://schemas.microsoft.com/office/powerpoint/2010/main" val="8597481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noChangeArrowheads="1"/>
          </p:cNvSpPr>
          <p:nvPr>
            <p:ph type="title"/>
          </p:nvPr>
        </p:nvSpPr>
        <p:spPr/>
        <p:txBody>
          <a:bodyPr/>
          <a:lstStyle/>
          <a:p>
            <a:r>
              <a:rPr lang="en-CA" altLang="en-US" smtClean="0"/>
              <a:t>Utilitarian Reasons for Punishment</a:t>
            </a:r>
          </a:p>
        </p:txBody>
      </p:sp>
      <p:sp>
        <p:nvSpPr>
          <p:cNvPr id="14339" name="Content Placeholder 2"/>
          <p:cNvSpPr>
            <a:spLocks noGrp="1" noChangeArrowheads="1"/>
          </p:cNvSpPr>
          <p:nvPr>
            <p:ph idx="1"/>
          </p:nvPr>
        </p:nvSpPr>
        <p:spPr/>
        <p:txBody>
          <a:bodyPr/>
          <a:lstStyle/>
          <a:p>
            <a:r>
              <a:rPr lang="en-CA" altLang="en-US" smtClean="0"/>
              <a:t>Retribution</a:t>
            </a:r>
          </a:p>
          <a:p>
            <a:r>
              <a:rPr lang="en-CA" altLang="en-US" smtClean="0"/>
              <a:t>Restore</a:t>
            </a:r>
          </a:p>
          <a:p>
            <a:r>
              <a:rPr lang="en-CA" altLang="en-US" smtClean="0"/>
              <a:t>Rehabilitate</a:t>
            </a:r>
          </a:p>
          <a:p>
            <a:r>
              <a:rPr lang="en-CA" altLang="en-US" smtClean="0"/>
              <a:t>Remove</a:t>
            </a:r>
          </a:p>
          <a:p>
            <a:r>
              <a:rPr lang="en-CA" altLang="en-US" smtClean="0"/>
              <a:t>Deter</a:t>
            </a:r>
          </a:p>
          <a:p>
            <a:endParaRPr lang="en-CA" altLang="en-US" smtClean="0"/>
          </a:p>
          <a:p>
            <a:endParaRPr lang="en-CA" altLang="en-US" smtClean="0"/>
          </a:p>
        </p:txBody>
      </p:sp>
    </p:spTree>
    <p:extLst>
      <p:ext uri="{BB962C8B-B14F-4D97-AF65-F5344CB8AC3E}">
        <p14:creationId xmlns:p14="http://schemas.microsoft.com/office/powerpoint/2010/main" val="178897041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Chapter 10</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6839427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noChangeArrowheads="1"/>
          </p:cNvSpPr>
          <p:nvPr>
            <p:ph type="title"/>
          </p:nvPr>
        </p:nvSpPr>
        <p:spPr>
          <a:xfrm>
            <a:off x="1981200" y="76200"/>
            <a:ext cx="8305800" cy="6096000"/>
          </a:xfrm>
        </p:spPr>
        <p:txBody>
          <a:bodyPr/>
          <a:lstStyle/>
          <a:p>
            <a:r>
              <a:rPr lang="en-US" altLang="en-US" smtClean="0"/>
              <a:t>10.3 Workplace Changes</a:t>
            </a:r>
          </a:p>
        </p:txBody>
      </p:sp>
      <p:sp>
        <p:nvSpPr>
          <p:cNvPr id="30723"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10-23</a:t>
            </a:r>
          </a:p>
        </p:txBody>
      </p:sp>
    </p:spTree>
    <p:extLst>
      <p:ext uri="{BB962C8B-B14F-4D97-AF65-F5344CB8AC3E}">
        <p14:creationId xmlns:p14="http://schemas.microsoft.com/office/powerpoint/2010/main" val="958332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smtClean="0"/>
              <a:t>Chapter 2</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2965119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3">
            <a:extLst>
              <a:ext uri="{FF2B5EF4-FFF2-40B4-BE49-F238E27FC236}">
                <a16:creationId xmlns:a16="http://schemas.microsoft.com/office/drawing/2014/main" id="{A47ED30A-51F2-4268-9F76-1CDFCFF1BC7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2-48</a:t>
            </a:r>
          </a:p>
        </p:txBody>
      </p:sp>
      <p:sp>
        <p:nvSpPr>
          <p:cNvPr id="55299" name="Rectangle 2">
            <a:extLst>
              <a:ext uri="{FF2B5EF4-FFF2-40B4-BE49-F238E27FC236}">
                <a16:creationId xmlns:a16="http://schemas.microsoft.com/office/drawing/2014/main" id="{836E9C70-79C2-488B-A3EF-336584ECF1F0}"/>
              </a:ext>
            </a:extLst>
          </p:cNvPr>
          <p:cNvSpPr>
            <a:spLocks noGrp="1" noChangeArrowheads="1"/>
          </p:cNvSpPr>
          <p:nvPr>
            <p:ph type="title"/>
          </p:nvPr>
        </p:nvSpPr>
        <p:spPr>
          <a:xfrm>
            <a:off x="2286000" y="152400"/>
            <a:ext cx="7772400" cy="1676400"/>
          </a:xfrm>
        </p:spPr>
        <p:txBody>
          <a:bodyPr/>
          <a:lstStyle/>
          <a:p>
            <a:pPr eaLnBrk="1" hangingPunct="1"/>
            <a:r>
              <a:rPr lang="en-US" altLang="en-US"/>
              <a:t>Principle of Utility</a:t>
            </a:r>
            <a:br>
              <a:rPr lang="en-US" altLang="en-US"/>
            </a:br>
            <a:r>
              <a:rPr lang="en-US" altLang="en-US"/>
              <a:t>(Greatest Happiness Principle)</a:t>
            </a:r>
          </a:p>
        </p:txBody>
      </p:sp>
      <p:sp>
        <p:nvSpPr>
          <p:cNvPr id="55300" name="Text Box 4">
            <a:extLst>
              <a:ext uri="{FF2B5EF4-FFF2-40B4-BE49-F238E27FC236}">
                <a16:creationId xmlns:a16="http://schemas.microsoft.com/office/drawing/2014/main" id="{389BE9AF-E462-4895-833E-7AA6738A8FD7}"/>
              </a:ext>
            </a:extLst>
          </p:cNvPr>
          <p:cNvSpPr txBox="1">
            <a:spLocks noChangeArrowheads="1"/>
          </p:cNvSpPr>
          <p:nvPr/>
        </p:nvSpPr>
        <p:spPr bwMode="auto">
          <a:xfrm>
            <a:off x="2864027" y="2133600"/>
            <a:ext cx="6660799"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lgn="ctr">
              <a:spcBef>
                <a:spcPct val="0"/>
              </a:spcBef>
              <a:buClrTx/>
              <a:buFontTx/>
              <a:buNone/>
            </a:pPr>
            <a:r>
              <a:rPr lang="en-US" altLang="en-US" sz="2800" dirty="0"/>
              <a:t>An action is right (or wrong) to the extent</a:t>
            </a:r>
          </a:p>
          <a:p>
            <a:pPr algn="ctr">
              <a:spcBef>
                <a:spcPct val="0"/>
              </a:spcBef>
              <a:buClrTx/>
              <a:buFontTx/>
              <a:buNone/>
            </a:pPr>
            <a:r>
              <a:rPr lang="en-US" altLang="en-US" sz="2800" dirty="0"/>
              <a:t>that it increases (or decreases) the</a:t>
            </a:r>
          </a:p>
          <a:p>
            <a:pPr algn="ctr">
              <a:spcBef>
                <a:spcPct val="0"/>
              </a:spcBef>
              <a:buClrTx/>
              <a:buFontTx/>
              <a:buNone/>
            </a:pPr>
            <a:r>
              <a:rPr lang="en-US" altLang="en-US" sz="2800" dirty="0"/>
              <a:t>total happiness of the affected parties.</a:t>
            </a:r>
          </a:p>
          <a:p>
            <a:pPr algn="ctr">
              <a:spcBef>
                <a:spcPct val="0"/>
              </a:spcBef>
              <a:buClrTx/>
              <a:buFontTx/>
              <a:buNone/>
            </a:pPr>
            <a:r>
              <a:rPr lang="en-US" altLang="en-US" sz="2800" dirty="0"/>
              <a:t>- XS – *decreases least</a:t>
            </a:r>
          </a:p>
        </p:txBody>
      </p:sp>
    </p:spTree>
    <p:extLst>
      <p:ext uri="{BB962C8B-B14F-4D97-AF65-F5344CB8AC3E}">
        <p14:creationId xmlns:p14="http://schemas.microsoft.com/office/powerpoint/2010/main" val="1931054777"/>
      </p:ext>
    </p:extLst>
  </p:cSld>
  <p:clrMapOvr>
    <a:masterClrMapping/>
  </p:clrMapOvr>
  <p:transition spd="med"/>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10-24</a:t>
            </a:r>
          </a:p>
        </p:txBody>
      </p:sp>
      <p:sp>
        <p:nvSpPr>
          <p:cNvPr id="31747" name="Rectangle 2"/>
          <p:cNvSpPr>
            <a:spLocks noGrp="1" noChangeArrowheads="1"/>
          </p:cNvSpPr>
          <p:nvPr>
            <p:ph type="title"/>
          </p:nvPr>
        </p:nvSpPr>
        <p:spPr/>
        <p:txBody>
          <a:bodyPr/>
          <a:lstStyle/>
          <a:p>
            <a:pPr eaLnBrk="1" hangingPunct="1"/>
            <a:r>
              <a:rPr lang="en-US" altLang="en-US" smtClean="0"/>
              <a:t>Organizational Changes</a:t>
            </a:r>
          </a:p>
        </p:txBody>
      </p:sp>
      <p:sp>
        <p:nvSpPr>
          <p:cNvPr id="31748" name="Rectangle 3"/>
          <p:cNvSpPr>
            <a:spLocks noGrp="1" noChangeArrowheads="1"/>
          </p:cNvSpPr>
          <p:nvPr>
            <p:ph type="body" idx="1"/>
          </p:nvPr>
        </p:nvSpPr>
        <p:spPr/>
        <p:txBody>
          <a:bodyPr/>
          <a:lstStyle/>
          <a:p>
            <a:pPr eaLnBrk="1" hangingPunct="1"/>
            <a:r>
              <a:rPr lang="en-US" altLang="en-US"/>
              <a:t>Information technology integration into firms</a:t>
            </a:r>
          </a:p>
          <a:p>
            <a:pPr lvl="1" eaLnBrk="1" hangingPunct="1"/>
            <a:r>
              <a:rPr lang="en-US" altLang="en-US"/>
              <a:t>Automating back office functions (e.g., payroll)</a:t>
            </a:r>
          </a:p>
          <a:p>
            <a:pPr lvl="1" eaLnBrk="1" hangingPunct="1"/>
            <a:r>
              <a:rPr lang="en-US" altLang="en-US"/>
              <a:t>Improving manufacturing</a:t>
            </a:r>
          </a:p>
          <a:p>
            <a:pPr lvl="1" eaLnBrk="1" hangingPunct="1"/>
            <a:r>
              <a:rPr lang="en-US" altLang="en-US"/>
              <a:t>Improving communication among business units</a:t>
            </a:r>
          </a:p>
          <a:p>
            <a:pPr eaLnBrk="1" hangingPunct="1"/>
            <a:r>
              <a:rPr lang="en-US" altLang="en-US"/>
              <a:t>Results</a:t>
            </a:r>
          </a:p>
          <a:p>
            <a:pPr lvl="1" eaLnBrk="1" hangingPunct="1"/>
            <a:r>
              <a:rPr lang="en-US" altLang="en-US"/>
              <a:t>Flattened organizational structures</a:t>
            </a:r>
          </a:p>
          <a:p>
            <a:pPr lvl="1" eaLnBrk="1" hangingPunct="1"/>
            <a:r>
              <a:rPr lang="en-US" altLang="en-US"/>
              <a:t>Eliminating transactional middlemen (supply-chain automation)</a:t>
            </a:r>
          </a:p>
        </p:txBody>
      </p:sp>
    </p:spTree>
    <p:extLst>
      <p:ext uri="{BB962C8B-B14F-4D97-AF65-F5344CB8AC3E}">
        <p14:creationId xmlns:p14="http://schemas.microsoft.com/office/powerpoint/2010/main" val="775558076"/>
      </p:ext>
    </p:extLst>
  </p:cSld>
  <p:clrMapOvr>
    <a:masterClrMapping/>
  </p:clrMapOvr>
  <p:transition spd="med"/>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noChangeArrowheads="1"/>
          </p:cNvSpPr>
          <p:nvPr>
            <p:ph type="title"/>
          </p:nvPr>
        </p:nvSpPr>
        <p:spPr>
          <a:xfrm>
            <a:off x="1981200" y="76200"/>
            <a:ext cx="8305800" cy="1447800"/>
          </a:xfrm>
        </p:spPr>
        <p:txBody>
          <a:bodyPr/>
          <a:lstStyle/>
          <a:p>
            <a:r>
              <a:rPr lang="en-US" altLang="en-US" smtClean="0"/>
              <a:t>Inexpensive Interactions Lead to Flexible Information Flow</a:t>
            </a:r>
          </a:p>
        </p:txBody>
      </p:sp>
      <p:sp>
        <p:nvSpPr>
          <p:cNvPr id="32771"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10-25</a:t>
            </a:r>
          </a:p>
        </p:txBody>
      </p:sp>
      <p:pic>
        <p:nvPicPr>
          <p:cNvPr id="32772" name="Picture 6" descr="qui09f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057401"/>
            <a:ext cx="6934200" cy="255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518020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noChangeArrowheads="1"/>
          </p:cNvSpPr>
          <p:nvPr>
            <p:ph type="title"/>
          </p:nvPr>
        </p:nvSpPr>
        <p:spPr>
          <a:xfrm>
            <a:off x="1981200" y="76200"/>
            <a:ext cx="8305800" cy="1371600"/>
          </a:xfrm>
        </p:spPr>
        <p:txBody>
          <a:bodyPr/>
          <a:lstStyle/>
          <a:p>
            <a:r>
              <a:rPr lang="en-US" altLang="en-US" smtClean="0"/>
              <a:t>Winners, Losers in the Workplace of the Future</a:t>
            </a:r>
          </a:p>
        </p:txBody>
      </p:sp>
      <p:sp>
        <p:nvSpPr>
          <p:cNvPr id="33795"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10-26</a:t>
            </a:r>
          </a:p>
        </p:txBody>
      </p:sp>
      <p:sp>
        <p:nvSpPr>
          <p:cNvPr id="33796" name="TextBox 1"/>
          <p:cNvSpPr txBox="1">
            <a:spLocks noChangeArrowheads="1"/>
          </p:cNvSpPr>
          <p:nvPr/>
        </p:nvSpPr>
        <p:spPr bwMode="auto">
          <a:xfrm>
            <a:off x="4191000" y="3276601"/>
            <a:ext cx="6096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2400"/>
              <a:t>&lt;Insert Table 10.1 here&gt;</a:t>
            </a:r>
          </a:p>
        </p:txBody>
      </p:sp>
      <p:pic>
        <p:nvPicPr>
          <p:cNvPr id="3379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290638"/>
            <a:ext cx="7588250" cy="450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804025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10-27</a:t>
            </a:r>
          </a:p>
        </p:txBody>
      </p:sp>
      <p:sp>
        <p:nvSpPr>
          <p:cNvPr id="34819" name="Rectangle 2"/>
          <p:cNvSpPr>
            <a:spLocks noGrp="1" noChangeArrowheads="1"/>
          </p:cNvSpPr>
          <p:nvPr>
            <p:ph type="title"/>
          </p:nvPr>
        </p:nvSpPr>
        <p:spPr/>
        <p:txBody>
          <a:bodyPr/>
          <a:lstStyle/>
          <a:p>
            <a:pPr eaLnBrk="1" hangingPunct="1"/>
            <a:r>
              <a:rPr lang="en-US" altLang="en-US" smtClean="0"/>
              <a:t>Telework</a:t>
            </a:r>
          </a:p>
        </p:txBody>
      </p:sp>
      <p:sp>
        <p:nvSpPr>
          <p:cNvPr id="34820" name="Rectangle 3"/>
          <p:cNvSpPr>
            <a:spLocks noGrp="1" noChangeArrowheads="1"/>
          </p:cNvSpPr>
          <p:nvPr>
            <p:ph type="body" idx="1"/>
          </p:nvPr>
        </p:nvSpPr>
        <p:spPr/>
        <p:txBody>
          <a:bodyPr/>
          <a:lstStyle/>
          <a:p>
            <a:pPr eaLnBrk="1" hangingPunct="1"/>
            <a:r>
              <a:rPr lang="en-US" altLang="en-US" smtClean="0"/>
              <a:t>Employees work away from traditional place of work</a:t>
            </a:r>
          </a:p>
          <a:p>
            <a:pPr eaLnBrk="1" hangingPunct="1"/>
            <a:r>
              <a:rPr lang="en-US" altLang="en-US" smtClean="0"/>
              <a:t>Examples</a:t>
            </a:r>
          </a:p>
          <a:p>
            <a:pPr lvl="1" eaLnBrk="1" hangingPunct="1"/>
            <a:r>
              <a:rPr lang="en-US" altLang="en-US" smtClean="0"/>
              <a:t>Home office</a:t>
            </a:r>
          </a:p>
          <a:p>
            <a:pPr lvl="1" eaLnBrk="1" hangingPunct="1"/>
            <a:r>
              <a:rPr lang="en-US" altLang="en-US" smtClean="0"/>
              <a:t>Commuting to a telecenter</a:t>
            </a:r>
          </a:p>
          <a:p>
            <a:pPr lvl="1" eaLnBrk="1" hangingPunct="1"/>
            <a:r>
              <a:rPr lang="en-US" altLang="en-US" smtClean="0"/>
              <a:t>Salespersons with no office</a:t>
            </a:r>
          </a:p>
          <a:p>
            <a:pPr eaLnBrk="1" hangingPunct="1"/>
            <a:r>
              <a:rPr lang="en-US" altLang="en-US" smtClean="0"/>
              <a:t>About 37% of Americans do some telework</a:t>
            </a:r>
          </a:p>
        </p:txBody>
      </p:sp>
    </p:spTree>
    <p:extLst>
      <p:ext uri="{BB962C8B-B14F-4D97-AF65-F5344CB8AC3E}">
        <p14:creationId xmlns:p14="http://schemas.microsoft.com/office/powerpoint/2010/main" val="2911885794"/>
      </p:ext>
    </p:extLst>
  </p:cSld>
  <p:clrMapOvr>
    <a:masterClrMapping/>
  </p:clrMapOvr>
  <p:transition spd="med"/>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10-28</a:t>
            </a:r>
          </a:p>
        </p:txBody>
      </p:sp>
      <p:sp>
        <p:nvSpPr>
          <p:cNvPr id="35843" name="Rectangle 2"/>
          <p:cNvSpPr>
            <a:spLocks noGrp="1" noChangeArrowheads="1"/>
          </p:cNvSpPr>
          <p:nvPr>
            <p:ph type="title"/>
          </p:nvPr>
        </p:nvSpPr>
        <p:spPr/>
        <p:txBody>
          <a:bodyPr/>
          <a:lstStyle/>
          <a:p>
            <a:pPr eaLnBrk="1" hangingPunct="1"/>
            <a:r>
              <a:rPr lang="en-US" altLang="en-US" smtClean="0"/>
              <a:t>Advantages of Telework</a:t>
            </a:r>
          </a:p>
        </p:txBody>
      </p:sp>
      <p:sp>
        <p:nvSpPr>
          <p:cNvPr id="35844" name="Rectangle 3"/>
          <p:cNvSpPr>
            <a:spLocks noGrp="1" noChangeArrowheads="1"/>
          </p:cNvSpPr>
          <p:nvPr>
            <p:ph type="body" idx="1"/>
          </p:nvPr>
        </p:nvSpPr>
        <p:spPr>
          <a:xfrm>
            <a:off x="2286000" y="1447800"/>
            <a:ext cx="7772400" cy="4572000"/>
          </a:xfrm>
        </p:spPr>
        <p:txBody>
          <a:bodyPr/>
          <a:lstStyle/>
          <a:p>
            <a:pPr eaLnBrk="1" hangingPunct="1">
              <a:lnSpc>
                <a:spcPct val="90000"/>
              </a:lnSpc>
            </a:pPr>
            <a:r>
              <a:rPr lang="en-US" altLang="en-US"/>
              <a:t>Increases productivity</a:t>
            </a:r>
          </a:p>
          <a:p>
            <a:pPr eaLnBrk="1" hangingPunct="1">
              <a:lnSpc>
                <a:spcPct val="90000"/>
              </a:lnSpc>
            </a:pPr>
            <a:r>
              <a:rPr lang="en-US" altLang="en-US"/>
              <a:t>Reduces absenteeism</a:t>
            </a:r>
          </a:p>
          <a:p>
            <a:pPr eaLnBrk="1" hangingPunct="1">
              <a:lnSpc>
                <a:spcPct val="90000"/>
              </a:lnSpc>
            </a:pPr>
            <a:r>
              <a:rPr lang="en-US" altLang="en-US"/>
              <a:t>Improves morale</a:t>
            </a:r>
          </a:p>
          <a:p>
            <a:pPr eaLnBrk="1" hangingPunct="1">
              <a:lnSpc>
                <a:spcPct val="90000"/>
              </a:lnSpc>
            </a:pPr>
            <a:r>
              <a:rPr lang="en-US" altLang="en-US"/>
              <a:t>Helps recruitment and retention of top employees</a:t>
            </a:r>
          </a:p>
          <a:p>
            <a:pPr eaLnBrk="1" hangingPunct="1">
              <a:lnSpc>
                <a:spcPct val="90000"/>
              </a:lnSpc>
            </a:pPr>
            <a:r>
              <a:rPr lang="en-US" altLang="en-US"/>
              <a:t>Saves overhead</a:t>
            </a:r>
          </a:p>
          <a:p>
            <a:pPr eaLnBrk="1" hangingPunct="1">
              <a:lnSpc>
                <a:spcPct val="90000"/>
              </a:lnSpc>
            </a:pPr>
            <a:r>
              <a:rPr lang="en-US" altLang="en-US"/>
              <a:t>Improves company resilience</a:t>
            </a:r>
          </a:p>
          <a:p>
            <a:pPr eaLnBrk="1" hangingPunct="1">
              <a:lnSpc>
                <a:spcPct val="90000"/>
              </a:lnSpc>
            </a:pPr>
            <a:r>
              <a:rPr lang="en-US" altLang="en-US"/>
              <a:t>Helps environment</a:t>
            </a:r>
          </a:p>
          <a:p>
            <a:pPr eaLnBrk="1" hangingPunct="1">
              <a:lnSpc>
                <a:spcPct val="90000"/>
              </a:lnSpc>
            </a:pPr>
            <a:r>
              <a:rPr lang="en-US" altLang="en-US"/>
              <a:t>Saves employees money</a:t>
            </a:r>
          </a:p>
        </p:txBody>
      </p:sp>
    </p:spTree>
    <p:extLst>
      <p:ext uri="{BB962C8B-B14F-4D97-AF65-F5344CB8AC3E}">
        <p14:creationId xmlns:p14="http://schemas.microsoft.com/office/powerpoint/2010/main" val="990726542"/>
      </p:ext>
    </p:extLst>
  </p:cSld>
  <p:clrMapOvr>
    <a:masterClrMapping/>
  </p:clrMapOvr>
  <p:transition spd="med"/>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10-29</a:t>
            </a:r>
          </a:p>
        </p:txBody>
      </p:sp>
      <p:sp>
        <p:nvSpPr>
          <p:cNvPr id="36867" name="Rectangle 2"/>
          <p:cNvSpPr>
            <a:spLocks noGrp="1" noChangeArrowheads="1"/>
          </p:cNvSpPr>
          <p:nvPr>
            <p:ph type="title"/>
          </p:nvPr>
        </p:nvSpPr>
        <p:spPr/>
        <p:txBody>
          <a:bodyPr/>
          <a:lstStyle/>
          <a:p>
            <a:pPr eaLnBrk="1" hangingPunct="1"/>
            <a:r>
              <a:rPr lang="en-US" altLang="en-US" smtClean="0"/>
              <a:t>Disadvantages of Telework</a:t>
            </a:r>
          </a:p>
        </p:txBody>
      </p:sp>
      <p:sp>
        <p:nvSpPr>
          <p:cNvPr id="36868" name="Rectangle 3"/>
          <p:cNvSpPr>
            <a:spLocks noGrp="1" noChangeArrowheads="1"/>
          </p:cNvSpPr>
          <p:nvPr>
            <p:ph type="body" idx="1"/>
          </p:nvPr>
        </p:nvSpPr>
        <p:spPr/>
        <p:txBody>
          <a:bodyPr/>
          <a:lstStyle/>
          <a:p>
            <a:pPr eaLnBrk="1" hangingPunct="1">
              <a:lnSpc>
                <a:spcPct val="90000"/>
              </a:lnSpc>
            </a:pPr>
            <a:r>
              <a:rPr lang="en-US" altLang="en-US"/>
              <a:t>Threatens managers’ control and authority</a:t>
            </a:r>
          </a:p>
          <a:p>
            <a:pPr eaLnBrk="1" hangingPunct="1">
              <a:lnSpc>
                <a:spcPct val="90000"/>
              </a:lnSpc>
            </a:pPr>
            <a:r>
              <a:rPr lang="en-US" altLang="en-US"/>
              <a:t>Makes face-to-face meetings impossible</a:t>
            </a:r>
          </a:p>
          <a:p>
            <a:pPr eaLnBrk="1" hangingPunct="1">
              <a:lnSpc>
                <a:spcPct val="90000"/>
              </a:lnSpc>
            </a:pPr>
            <a:r>
              <a:rPr lang="en-US" altLang="en-US"/>
              <a:t>Sensitive information less secure</a:t>
            </a:r>
          </a:p>
          <a:p>
            <a:pPr eaLnBrk="1" hangingPunct="1">
              <a:lnSpc>
                <a:spcPct val="90000"/>
              </a:lnSpc>
            </a:pPr>
            <a:r>
              <a:rPr lang="en-US" altLang="en-US"/>
              <a:t>Team meetings more difficult</a:t>
            </a:r>
          </a:p>
          <a:p>
            <a:pPr eaLnBrk="1" hangingPunct="1">
              <a:lnSpc>
                <a:spcPct val="90000"/>
              </a:lnSpc>
            </a:pPr>
            <a:r>
              <a:rPr lang="en-US" altLang="en-US"/>
              <a:t>Teleworkers less visible</a:t>
            </a:r>
          </a:p>
          <a:p>
            <a:pPr eaLnBrk="1" hangingPunct="1">
              <a:lnSpc>
                <a:spcPct val="90000"/>
              </a:lnSpc>
            </a:pPr>
            <a:r>
              <a:rPr lang="en-US" altLang="en-US"/>
              <a:t>Teleworkers “out of the loop”</a:t>
            </a:r>
          </a:p>
          <a:p>
            <a:pPr eaLnBrk="1" hangingPunct="1">
              <a:lnSpc>
                <a:spcPct val="90000"/>
              </a:lnSpc>
            </a:pPr>
            <a:r>
              <a:rPr lang="en-US" altLang="en-US"/>
              <a:t>Isolation of teleworkers</a:t>
            </a:r>
          </a:p>
          <a:p>
            <a:pPr eaLnBrk="1" hangingPunct="1">
              <a:lnSpc>
                <a:spcPct val="90000"/>
              </a:lnSpc>
            </a:pPr>
            <a:r>
              <a:rPr lang="en-US" altLang="en-US"/>
              <a:t>Teleworkers work longer hours for same pay</a:t>
            </a:r>
          </a:p>
        </p:txBody>
      </p:sp>
    </p:spTree>
    <p:extLst>
      <p:ext uri="{BB962C8B-B14F-4D97-AF65-F5344CB8AC3E}">
        <p14:creationId xmlns:p14="http://schemas.microsoft.com/office/powerpoint/2010/main" val="280551825"/>
      </p:ext>
    </p:extLst>
  </p:cSld>
  <p:clrMapOvr>
    <a:masterClrMapping/>
  </p:clrMapOvr>
  <p:transition spd="med"/>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10-30</a:t>
            </a:r>
          </a:p>
        </p:txBody>
      </p:sp>
      <p:sp>
        <p:nvSpPr>
          <p:cNvPr id="37891" name="Rectangle 2"/>
          <p:cNvSpPr>
            <a:spLocks noGrp="1" noChangeArrowheads="1"/>
          </p:cNvSpPr>
          <p:nvPr>
            <p:ph type="title"/>
          </p:nvPr>
        </p:nvSpPr>
        <p:spPr/>
        <p:txBody>
          <a:bodyPr/>
          <a:lstStyle/>
          <a:p>
            <a:pPr eaLnBrk="1" hangingPunct="1"/>
            <a:r>
              <a:rPr lang="en-US" altLang="en-US" smtClean="0"/>
              <a:t>The Gig Economy (1/3)</a:t>
            </a:r>
          </a:p>
        </p:txBody>
      </p:sp>
      <p:sp>
        <p:nvSpPr>
          <p:cNvPr id="37892" name="Rectangle 3"/>
          <p:cNvSpPr>
            <a:spLocks noGrp="1" noChangeArrowheads="1"/>
          </p:cNvSpPr>
          <p:nvPr>
            <p:ph type="body" idx="1"/>
          </p:nvPr>
        </p:nvSpPr>
        <p:spPr>
          <a:xfrm>
            <a:off x="1981200" y="1295400"/>
            <a:ext cx="8305800" cy="4114800"/>
          </a:xfrm>
        </p:spPr>
        <p:txBody>
          <a:bodyPr/>
          <a:lstStyle/>
          <a:p>
            <a:pPr eaLnBrk="1" hangingPunct="1">
              <a:lnSpc>
                <a:spcPct val="90000"/>
              </a:lnSpc>
            </a:pPr>
            <a:r>
              <a:rPr lang="en-US" altLang="en-US" smtClean="0"/>
              <a:t>Companies less committed to employees</a:t>
            </a:r>
          </a:p>
          <a:p>
            <a:pPr eaLnBrk="1" hangingPunct="1">
              <a:lnSpc>
                <a:spcPct val="90000"/>
              </a:lnSpc>
            </a:pPr>
            <a:r>
              <a:rPr lang="en-US" altLang="en-US" smtClean="0"/>
              <a:t>Lay-offs not taboo as they once were</a:t>
            </a:r>
          </a:p>
          <a:p>
            <a:pPr eaLnBrk="1" hangingPunct="1">
              <a:lnSpc>
                <a:spcPct val="90000"/>
              </a:lnSpc>
            </a:pPr>
            <a:r>
              <a:rPr lang="en-US" altLang="en-US" smtClean="0"/>
              <a:t>Companies hiring more subcontractors and temporary employees</a:t>
            </a:r>
          </a:p>
          <a:p>
            <a:pPr lvl="1" eaLnBrk="1" hangingPunct="1">
              <a:lnSpc>
                <a:spcPct val="90000"/>
              </a:lnSpc>
            </a:pPr>
            <a:r>
              <a:rPr lang="en-US" altLang="en-US" smtClean="0"/>
              <a:t>Saves money on benefits</a:t>
            </a:r>
          </a:p>
          <a:p>
            <a:pPr lvl="1" eaLnBrk="1" hangingPunct="1">
              <a:lnSpc>
                <a:spcPct val="90000"/>
              </a:lnSpc>
            </a:pPr>
            <a:r>
              <a:rPr lang="en-US" altLang="en-US" smtClean="0"/>
              <a:t>Makes it easier to downsize</a:t>
            </a:r>
          </a:p>
        </p:txBody>
      </p:sp>
    </p:spTree>
    <p:extLst>
      <p:ext uri="{BB962C8B-B14F-4D97-AF65-F5344CB8AC3E}">
        <p14:creationId xmlns:p14="http://schemas.microsoft.com/office/powerpoint/2010/main" val="117314224"/>
      </p:ext>
    </p:extLst>
  </p:cSld>
  <p:clrMapOvr>
    <a:masterClrMapping/>
  </p:clrMapOvr>
  <p:transition spd="med"/>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10-31</a:t>
            </a:r>
          </a:p>
        </p:txBody>
      </p:sp>
      <p:sp>
        <p:nvSpPr>
          <p:cNvPr id="38915" name="Rectangle 2"/>
          <p:cNvSpPr>
            <a:spLocks noGrp="1" noChangeArrowheads="1"/>
          </p:cNvSpPr>
          <p:nvPr>
            <p:ph type="title"/>
          </p:nvPr>
        </p:nvSpPr>
        <p:spPr/>
        <p:txBody>
          <a:bodyPr/>
          <a:lstStyle/>
          <a:p>
            <a:pPr eaLnBrk="1" hangingPunct="1"/>
            <a:r>
              <a:rPr lang="en-US" altLang="en-US" smtClean="0"/>
              <a:t>The Gig Economy (2/3)</a:t>
            </a:r>
          </a:p>
        </p:txBody>
      </p:sp>
      <p:sp>
        <p:nvSpPr>
          <p:cNvPr id="38916" name="Rectangle 3"/>
          <p:cNvSpPr>
            <a:spLocks noGrp="1" noChangeArrowheads="1"/>
          </p:cNvSpPr>
          <p:nvPr>
            <p:ph type="body" idx="1"/>
          </p:nvPr>
        </p:nvSpPr>
        <p:spPr>
          <a:xfrm>
            <a:off x="1981200" y="1295400"/>
            <a:ext cx="8305800" cy="4114800"/>
          </a:xfrm>
        </p:spPr>
        <p:txBody>
          <a:bodyPr/>
          <a:lstStyle/>
          <a:p>
            <a:pPr eaLnBrk="1" hangingPunct="1">
              <a:lnSpc>
                <a:spcPct val="90000"/>
              </a:lnSpc>
            </a:pPr>
            <a:r>
              <a:rPr lang="en-US" altLang="en-US"/>
              <a:t>Some start-ups make money by connecting people who want a service with people willing to provide that service</a:t>
            </a:r>
          </a:p>
          <a:p>
            <a:pPr eaLnBrk="1" hangingPunct="1">
              <a:lnSpc>
                <a:spcPct val="90000"/>
              </a:lnSpc>
            </a:pPr>
            <a:r>
              <a:rPr lang="en-US" altLang="en-US"/>
              <a:t>Gig economy: Service workers making a living by completing short-term jobs for clients</a:t>
            </a:r>
          </a:p>
          <a:p>
            <a:pPr eaLnBrk="1" hangingPunct="1">
              <a:lnSpc>
                <a:spcPct val="90000"/>
              </a:lnSpc>
            </a:pPr>
            <a:r>
              <a:rPr lang="en-US" altLang="en-US"/>
              <a:t>Examples</a:t>
            </a:r>
          </a:p>
          <a:p>
            <a:pPr lvl="1" eaLnBrk="1" hangingPunct="1">
              <a:lnSpc>
                <a:spcPct val="90000"/>
              </a:lnSpc>
            </a:pPr>
            <a:r>
              <a:rPr lang="en-US" altLang="en-US"/>
              <a:t>Uber, Lyft: Connect riders and drivers</a:t>
            </a:r>
          </a:p>
          <a:p>
            <a:pPr lvl="1" eaLnBrk="1" hangingPunct="1">
              <a:lnSpc>
                <a:spcPct val="90000"/>
              </a:lnSpc>
            </a:pPr>
            <a:r>
              <a:rPr lang="en-US" altLang="en-US"/>
              <a:t>Instacart: Grocery delivery service</a:t>
            </a:r>
          </a:p>
          <a:p>
            <a:pPr lvl="1" eaLnBrk="1" hangingPunct="1">
              <a:lnSpc>
                <a:spcPct val="90000"/>
              </a:lnSpc>
            </a:pPr>
            <a:r>
              <a:rPr lang="en-US" altLang="en-US"/>
              <a:t>Airbnb: Connect travelers and those with accommodations</a:t>
            </a:r>
          </a:p>
        </p:txBody>
      </p:sp>
    </p:spTree>
    <p:extLst>
      <p:ext uri="{BB962C8B-B14F-4D97-AF65-F5344CB8AC3E}">
        <p14:creationId xmlns:p14="http://schemas.microsoft.com/office/powerpoint/2010/main" val="2138745426"/>
      </p:ext>
    </p:extLst>
  </p:cSld>
  <p:clrMapOvr>
    <a:masterClrMapping/>
  </p:clrMapOvr>
  <p:transition spd="med"/>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noChangeArrowheads="1"/>
          </p:cNvSpPr>
          <p:nvPr>
            <p:ph type="title"/>
          </p:nvPr>
        </p:nvSpPr>
        <p:spPr/>
        <p:txBody>
          <a:bodyPr/>
          <a:lstStyle/>
          <a:p>
            <a:r>
              <a:rPr lang="en-US" altLang="en-US" smtClean="0"/>
              <a:t>The Gig Economy (3/3)</a:t>
            </a:r>
          </a:p>
        </p:txBody>
      </p:sp>
      <p:sp>
        <p:nvSpPr>
          <p:cNvPr id="39939" name="Content Placeholder 2"/>
          <p:cNvSpPr>
            <a:spLocks noGrp="1" noChangeArrowheads="1"/>
          </p:cNvSpPr>
          <p:nvPr>
            <p:ph idx="1"/>
          </p:nvPr>
        </p:nvSpPr>
        <p:spPr/>
        <p:txBody>
          <a:bodyPr/>
          <a:lstStyle/>
          <a:p>
            <a:r>
              <a:rPr lang="en-US" altLang="en-US"/>
              <a:t>Proponents say workers gain independence, flexibility</a:t>
            </a:r>
          </a:p>
          <a:p>
            <a:r>
              <a:rPr lang="en-US" altLang="en-US"/>
              <a:t>Critics say these are last-resort jobs and competition among workers drives down wages</a:t>
            </a:r>
          </a:p>
          <a:p>
            <a:r>
              <a:rPr lang="en-US" altLang="en-US"/>
              <a:t>Robert Reich: “The big money goes to the corporations that own the software. The scraps go to the on-demand workers.”</a:t>
            </a:r>
          </a:p>
          <a:p>
            <a:r>
              <a:rPr lang="en-US" altLang="en-US"/>
              <a:t>Uber and Lyft drivers filed lawsuits to be classified as employees</a:t>
            </a:r>
          </a:p>
          <a:p>
            <a:pPr lvl="1"/>
            <a:endParaRPr lang="en-US" altLang="en-US" smtClean="0"/>
          </a:p>
        </p:txBody>
      </p:sp>
      <p:sp>
        <p:nvSpPr>
          <p:cNvPr id="3994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10-32</a:t>
            </a:r>
          </a:p>
        </p:txBody>
      </p:sp>
    </p:spTree>
    <p:extLst>
      <p:ext uri="{BB962C8B-B14F-4D97-AF65-F5344CB8AC3E}">
        <p14:creationId xmlns:p14="http://schemas.microsoft.com/office/powerpoint/2010/main" val="18842864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10-33</a:t>
            </a:r>
          </a:p>
        </p:txBody>
      </p:sp>
      <p:sp>
        <p:nvSpPr>
          <p:cNvPr id="40963" name="Rectangle 2"/>
          <p:cNvSpPr>
            <a:spLocks noGrp="1" noChangeArrowheads="1"/>
          </p:cNvSpPr>
          <p:nvPr>
            <p:ph type="title"/>
          </p:nvPr>
        </p:nvSpPr>
        <p:spPr/>
        <p:txBody>
          <a:bodyPr/>
          <a:lstStyle/>
          <a:p>
            <a:pPr eaLnBrk="1" hangingPunct="1"/>
            <a:r>
              <a:rPr lang="en-US" altLang="en-US" smtClean="0"/>
              <a:t>Monitoring (1/2)</a:t>
            </a:r>
          </a:p>
        </p:txBody>
      </p:sp>
      <p:sp>
        <p:nvSpPr>
          <p:cNvPr id="40964" name="Rectangle 3"/>
          <p:cNvSpPr>
            <a:spLocks noGrp="1" noChangeArrowheads="1"/>
          </p:cNvSpPr>
          <p:nvPr>
            <p:ph type="body" idx="1"/>
          </p:nvPr>
        </p:nvSpPr>
        <p:spPr/>
        <p:txBody>
          <a:bodyPr/>
          <a:lstStyle/>
          <a:p>
            <a:pPr eaLnBrk="1" hangingPunct="1">
              <a:lnSpc>
                <a:spcPct val="90000"/>
              </a:lnSpc>
            </a:pPr>
            <a:r>
              <a:rPr lang="en-US" altLang="en-US"/>
              <a:t>Two-thirds of companies monitor Internet use of their employees</a:t>
            </a:r>
          </a:p>
          <a:p>
            <a:pPr eaLnBrk="1" hangingPunct="1">
              <a:lnSpc>
                <a:spcPct val="90000"/>
              </a:lnSpc>
            </a:pPr>
            <a:r>
              <a:rPr lang="en-US" altLang="en-US"/>
              <a:t>Other examples of monitoring</a:t>
            </a:r>
          </a:p>
          <a:p>
            <a:pPr lvl="1" eaLnBrk="1" hangingPunct="1">
              <a:lnSpc>
                <a:spcPct val="90000"/>
              </a:lnSpc>
            </a:pPr>
            <a:r>
              <a:rPr lang="en-US" altLang="en-US"/>
              <a:t>Video surveillance</a:t>
            </a:r>
          </a:p>
          <a:p>
            <a:pPr lvl="1" eaLnBrk="1" hangingPunct="1">
              <a:lnSpc>
                <a:spcPct val="90000"/>
              </a:lnSpc>
            </a:pPr>
            <a:r>
              <a:rPr lang="en-US" altLang="en-US"/>
              <a:t>Monitoring keyboard activity</a:t>
            </a:r>
          </a:p>
          <a:p>
            <a:pPr lvl="1" eaLnBrk="1" hangingPunct="1">
              <a:lnSpc>
                <a:spcPct val="90000"/>
              </a:lnSpc>
            </a:pPr>
            <a:r>
              <a:rPr lang="en-US" altLang="en-US"/>
              <a:t>Monitoring time spent on phone</a:t>
            </a:r>
          </a:p>
          <a:p>
            <a:pPr lvl="1" eaLnBrk="1" hangingPunct="1">
              <a:lnSpc>
                <a:spcPct val="90000"/>
              </a:lnSpc>
            </a:pPr>
            <a:r>
              <a:rPr lang="en-US" altLang="en-US"/>
              <a:t>Monitoring emails</a:t>
            </a:r>
          </a:p>
          <a:p>
            <a:pPr eaLnBrk="1" hangingPunct="1">
              <a:lnSpc>
                <a:spcPct val="90000"/>
              </a:lnSpc>
            </a:pPr>
            <a:r>
              <a:rPr lang="en-US" altLang="en-US" smtClean="0"/>
              <a:t>Purpose: Identify inappropriate use of company resources</a:t>
            </a:r>
          </a:p>
          <a:p>
            <a:pPr lvl="1" eaLnBrk="1" hangingPunct="1">
              <a:lnSpc>
                <a:spcPct val="90000"/>
              </a:lnSpc>
            </a:pPr>
            <a:r>
              <a:rPr lang="en-US" altLang="en-US"/>
              <a:t>Can also detect illegal activities</a:t>
            </a:r>
          </a:p>
        </p:txBody>
      </p:sp>
    </p:spTree>
    <p:extLst>
      <p:ext uri="{BB962C8B-B14F-4D97-AF65-F5344CB8AC3E}">
        <p14:creationId xmlns:p14="http://schemas.microsoft.com/office/powerpoint/2010/main" val="331021779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124D4782-B857-4614-B2A0-5B83894B357C}"/>
              </a:ext>
            </a:extLst>
          </p:cNvPr>
          <p:cNvSpPr>
            <a:spLocks noGrp="1" noChangeArrowheads="1"/>
          </p:cNvSpPr>
          <p:nvPr>
            <p:ph type="title"/>
          </p:nvPr>
        </p:nvSpPr>
        <p:spPr/>
        <p:txBody>
          <a:bodyPr/>
          <a:lstStyle/>
          <a:p>
            <a:pPr eaLnBrk="1" hangingPunct="1"/>
            <a:r>
              <a:rPr lang="en-US" altLang="en-US"/>
              <a:t>Principle of Utility</a:t>
            </a:r>
          </a:p>
        </p:txBody>
      </p:sp>
      <p:sp>
        <p:nvSpPr>
          <p:cNvPr id="56323" name="Slide Number Placeholder 2">
            <a:extLst>
              <a:ext uri="{FF2B5EF4-FFF2-40B4-BE49-F238E27FC236}">
                <a16:creationId xmlns:a16="http://schemas.microsoft.com/office/drawing/2014/main" id="{7D9A310A-6D69-440B-A438-55A8EF042E5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2-49</a:t>
            </a:r>
          </a:p>
        </p:txBody>
      </p:sp>
      <p:pic>
        <p:nvPicPr>
          <p:cNvPr id="56324" name="Picture 6" descr="qui02f06">
            <a:extLst>
              <a:ext uri="{FF2B5EF4-FFF2-40B4-BE49-F238E27FC236}">
                <a16:creationId xmlns:a16="http://schemas.microsoft.com/office/drawing/2014/main" id="{B51FE7D9-E713-46AF-8802-C4C719052E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371600"/>
            <a:ext cx="73152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474701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10-34</a:t>
            </a:r>
          </a:p>
        </p:txBody>
      </p:sp>
      <p:sp>
        <p:nvSpPr>
          <p:cNvPr id="41987" name="Rectangle 2"/>
          <p:cNvSpPr>
            <a:spLocks noGrp="1" noChangeArrowheads="1"/>
          </p:cNvSpPr>
          <p:nvPr>
            <p:ph type="title"/>
          </p:nvPr>
        </p:nvSpPr>
        <p:spPr/>
        <p:txBody>
          <a:bodyPr/>
          <a:lstStyle/>
          <a:p>
            <a:pPr eaLnBrk="1" hangingPunct="1"/>
            <a:r>
              <a:rPr lang="en-US" altLang="en-US" smtClean="0"/>
              <a:t>Monitoring (1/2)</a:t>
            </a:r>
          </a:p>
        </p:txBody>
      </p:sp>
      <p:sp>
        <p:nvSpPr>
          <p:cNvPr id="41988" name="Rectangle 3"/>
          <p:cNvSpPr>
            <a:spLocks noGrp="1" noChangeArrowheads="1"/>
          </p:cNvSpPr>
          <p:nvPr>
            <p:ph type="body" idx="1"/>
          </p:nvPr>
        </p:nvSpPr>
        <p:spPr/>
        <p:txBody>
          <a:bodyPr/>
          <a:lstStyle/>
          <a:p>
            <a:pPr eaLnBrk="1" hangingPunct="1">
              <a:lnSpc>
                <a:spcPct val="90000"/>
              </a:lnSpc>
            </a:pPr>
            <a:r>
              <a:rPr lang="en-US" altLang="en-US" smtClean="0"/>
              <a:t>Other uses of monitoring</a:t>
            </a:r>
          </a:p>
          <a:p>
            <a:pPr lvl="1" eaLnBrk="1" hangingPunct="1">
              <a:lnSpc>
                <a:spcPct val="90000"/>
              </a:lnSpc>
            </a:pPr>
            <a:r>
              <a:rPr lang="en-US" altLang="en-US" smtClean="0"/>
              <a:t>Gauge productivity</a:t>
            </a:r>
          </a:p>
          <a:p>
            <a:pPr lvl="1" eaLnBrk="1" hangingPunct="1">
              <a:lnSpc>
                <a:spcPct val="90000"/>
              </a:lnSpc>
            </a:pPr>
            <a:r>
              <a:rPr lang="en-US" altLang="en-US" smtClean="0"/>
              <a:t>Improve productivity</a:t>
            </a:r>
          </a:p>
          <a:p>
            <a:pPr lvl="1" eaLnBrk="1" hangingPunct="1">
              <a:lnSpc>
                <a:spcPct val="90000"/>
              </a:lnSpc>
            </a:pPr>
            <a:r>
              <a:rPr lang="en-US" altLang="en-US" smtClean="0"/>
              <a:t>Improve security; i.e., in schools</a:t>
            </a:r>
          </a:p>
          <a:p>
            <a:pPr eaLnBrk="1" hangingPunct="1">
              <a:lnSpc>
                <a:spcPct val="90000"/>
              </a:lnSpc>
            </a:pPr>
            <a:r>
              <a:rPr lang="en-US" altLang="en-US" smtClean="0"/>
              <a:t>Evidence that monitoring…</a:t>
            </a:r>
          </a:p>
          <a:p>
            <a:pPr lvl="1" eaLnBrk="1" hangingPunct="1">
              <a:lnSpc>
                <a:spcPct val="90000"/>
              </a:lnSpc>
            </a:pPr>
            <a:r>
              <a:rPr lang="en-US" altLang="en-US" smtClean="0"/>
              <a:t>Makes employees more focused on work</a:t>
            </a:r>
          </a:p>
          <a:p>
            <a:pPr lvl="1" eaLnBrk="1" hangingPunct="1">
              <a:lnSpc>
                <a:spcPct val="90000"/>
              </a:lnSpc>
            </a:pPr>
            <a:r>
              <a:rPr lang="en-US" altLang="en-US" smtClean="0"/>
              <a:t>Reduces job satisfaction</a:t>
            </a:r>
          </a:p>
        </p:txBody>
      </p:sp>
    </p:spTree>
    <p:extLst>
      <p:ext uri="{BB962C8B-B14F-4D97-AF65-F5344CB8AC3E}">
        <p14:creationId xmlns:p14="http://schemas.microsoft.com/office/powerpoint/2010/main" val="4282509205"/>
      </p:ext>
    </p:extLst>
  </p:cSld>
  <p:clrMapOvr>
    <a:masterClrMapping/>
  </p:clrMapOvr>
  <p:transition spd="med"/>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noChangeArrowheads="1"/>
          </p:cNvSpPr>
          <p:nvPr>
            <p:ph type="title"/>
          </p:nvPr>
        </p:nvSpPr>
        <p:spPr>
          <a:xfrm>
            <a:off x="1981200" y="76200"/>
            <a:ext cx="8305800" cy="6096000"/>
          </a:xfrm>
        </p:spPr>
        <p:txBody>
          <a:bodyPr/>
          <a:lstStyle/>
          <a:p>
            <a:r>
              <a:rPr lang="en-US" altLang="en-US" smtClean="0"/>
              <a:t>10.4 Globalization</a:t>
            </a:r>
          </a:p>
        </p:txBody>
      </p:sp>
      <p:sp>
        <p:nvSpPr>
          <p:cNvPr id="44035"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10-36</a:t>
            </a:r>
          </a:p>
        </p:txBody>
      </p:sp>
    </p:spTree>
    <p:extLst>
      <p:ext uri="{BB962C8B-B14F-4D97-AF65-F5344CB8AC3E}">
        <p14:creationId xmlns:p14="http://schemas.microsoft.com/office/powerpoint/2010/main" val="186843680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10-37</a:t>
            </a:r>
          </a:p>
        </p:txBody>
      </p:sp>
      <p:sp>
        <p:nvSpPr>
          <p:cNvPr id="45059" name="Rectangle 2"/>
          <p:cNvSpPr>
            <a:spLocks noGrp="1" noChangeArrowheads="1"/>
          </p:cNvSpPr>
          <p:nvPr>
            <p:ph type="title"/>
          </p:nvPr>
        </p:nvSpPr>
        <p:spPr/>
        <p:txBody>
          <a:bodyPr/>
          <a:lstStyle/>
          <a:p>
            <a:pPr eaLnBrk="1" hangingPunct="1"/>
            <a:r>
              <a:rPr lang="en-US" altLang="en-US" smtClean="0"/>
              <a:t>Globalization Basics</a:t>
            </a:r>
          </a:p>
        </p:txBody>
      </p:sp>
      <p:sp>
        <p:nvSpPr>
          <p:cNvPr id="45060" name="Rectangle 3"/>
          <p:cNvSpPr>
            <a:spLocks noGrp="1" noChangeArrowheads="1"/>
          </p:cNvSpPr>
          <p:nvPr>
            <p:ph type="body" idx="1"/>
          </p:nvPr>
        </p:nvSpPr>
        <p:spPr/>
        <p:txBody>
          <a:bodyPr/>
          <a:lstStyle/>
          <a:p>
            <a:pPr eaLnBrk="1" hangingPunct="1"/>
            <a:r>
              <a:rPr lang="en-US" altLang="en-US"/>
              <a:t>Globalization: Process of creating a worldwide network of businesses and markets</a:t>
            </a:r>
          </a:p>
          <a:p>
            <a:pPr eaLnBrk="1" hangingPunct="1"/>
            <a:r>
              <a:rPr lang="en-US" altLang="en-US"/>
              <a:t>Globalization causes a greater mobility of goods, services, and capital around the world</a:t>
            </a:r>
          </a:p>
          <a:p>
            <a:pPr eaLnBrk="1" hangingPunct="1"/>
            <a:r>
              <a:rPr lang="en-US" altLang="en-US"/>
              <a:t>Globalization made possible through rapidly decreasing cost of information technology</a:t>
            </a:r>
          </a:p>
        </p:txBody>
      </p:sp>
    </p:spTree>
    <p:extLst>
      <p:ext uri="{BB962C8B-B14F-4D97-AF65-F5344CB8AC3E}">
        <p14:creationId xmlns:p14="http://schemas.microsoft.com/office/powerpoint/2010/main" val="3894372967"/>
      </p:ext>
    </p:extLst>
  </p:cSld>
  <p:clrMapOvr>
    <a:masterClrMapping/>
  </p:clrMapOvr>
  <p:transition spd="med">
    <p:wipe dir="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noChangeArrowheads="1"/>
          </p:cNvSpPr>
          <p:nvPr>
            <p:ph type="title"/>
          </p:nvPr>
        </p:nvSpPr>
        <p:spPr/>
        <p:txBody>
          <a:bodyPr/>
          <a:lstStyle/>
          <a:p>
            <a:pPr algn="ctr"/>
            <a:r>
              <a:rPr lang="en-CA" altLang="en-US" smtClean="0"/>
              <a:t>Globalization</a:t>
            </a:r>
          </a:p>
        </p:txBody>
      </p:sp>
      <p:sp>
        <p:nvSpPr>
          <p:cNvPr id="46083" name="Content Placeholder 2"/>
          <p:cNvSpPr>
            <a:spLocks noGrp="1" noChangeArrowheads="1"/>
          </p:cNvSpPr>
          <p:nvPr>
            <p:ph idx="1"/>
          </p:nvPr>
        </p:nvSpPr>
        <p:spPr/>
        <p:txBody>
          <a:bodyPr/>
          <a:lstStyle/>
          <a:p>
            <a:r>
              <a:rPr lang="en-CA" altLang="en-US" smtClean="0"/>
              <a:t>Technological</a:t>
            </a:r>
          </a:p>
          <a:p>
            <a:r>
              <a:rPr lang="en-CA" altLang="en-US" smtClean="0"/>
              <a:t>Political</a:t>
            </a:r>
          </a:p>
          <a:p>
            <a:r>
              <a:rPr lang="en-CA" altLang="en-US" smtClean="0"/>
              <a:t>Economic</a:t>
            </a:r>
          </a:p>
          <a:p>
            <a:r>
              <a:rPr lang="en-CA" altLang="en-US" smtClean="0"/>
              <a:t>Cultural</a:t>
            </a:r>
          </a:p>
        </p:txBody>
      </p:sp>
    </p:spTree>
    <p:extLst>
      <p:ext uri="{BB962C8B-B14F-4D97-AF65-F5344CB8AC3E}">
        <p14:creationId xmlns:p14="http://schemas.microsoft.com/office/powerpoint/2010/main" val="158572390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noChangeArrowheads="1"/>
          </p:cNvSpPr>
          <p:nvPr>
            <p:ph type="title"/>
          </p:nvPr>
        </p:nvSpPr>
        <p:spPr>
          <a:xfrm>
            <a:off x="1524001" y="0"/>
            <a:ext cx="3579813" cy="609600"/>
          </a:xfrm>
        </p:spPr>
        <p:txBody>
          <a:bodyPr>
            <a:normAutofit fontScale="90000"/>
          </a:bodyPr>
          <a:lstStyle/>
          <a:p>
            <a:r>
              <a:rPr lang="en-CA" altLang="en-US" smtClean="0"/>
              <a:t>Technological Globalization</a:t>
            </a:r>
          </a:p>
        </p:txBody>
      </p:sp>
      <p:sp>
        <p:nvSpPr>
          <p:cNvPr id="47107" name="Text Placeholder 3"/>
          <p:cNvSpPr>
            <a:spLocks noGrp="1" noChangeArrowheads="1"/>
          </p:cNvSpPr>
          <p:nvPr>
            <p:ph type="body" sz="half" idx="2"/>
          </p:nvPr>
        </p:nvSpPr>
        <p:spPr>
          <a:xfrm>
            <a:off x="1524000" y="609600"/>
            <a:ext cx="3887788" cy="5391150"/>
          </a:xfrm>
        </p:spPr>
        <p:txBody>
          <a:bodyPr/>
          <a:lstStyle/>
          <a:p>
            <a:r>
              <a:rPr lang="en-CA" altLang="en-US" sz="1700"/>
              <a:t>Technological Globalization refers to the ways in which technology has made the world seem like a smaller place by connecting us to place around the world. </a:t>
            </a:r>
          </a:p>
          <a:p>
            <a:r>
              <a:rPr lang="en-CA" altLang="en-US" sz="1700"/>
              <a:t>Transportation has been the primary means of promoting globalization historically. Jules Verne’s 1873 book ‘Around the World in 80 Days’ drew attention to the fact that technology had progressed to the point that one could reliably travel the circumference of the earth, without too much trouble.</a:t>
            </a:r>
          </a:p>
          <a:p>
            <a:r>
              <a:rPr lang="en-CA" altLang="en-US" sz="1700"/>
              <a:t>The current period of globalization has been driven by communications technology. The flow of information around the world, especially financial flows, are making the world a smaller place.</a:t>
            </a:r>
          </a:p>
        </p:txBody>
      </p:sp>
      <p:pic>
        <p:nvPicPr>
          <p:cNvPr id="47108" name="Picture 2" descr="Image result for technological globalization"/>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411788" y="1949451"/>
            <a:ext cx="5256212" cy="3351213"/>
          </a:xfrm>
        </p:spPr>
      </p:pic>
    </p:spTree>
    <p:extLst>
      <p:ext uri="{BB962C8B-B14F-4D97-AF65-F5344CB8AC3E}">
        <p14:creationId xmlns:p14="http://schemas.microsoft.com/office/powerpoint/2010/main" val="170141971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noChangeArrowheads="1"/>
          </p:cNvSpPr>
          <p:nvPr>
            <p:ph type="title"/>
          </p:nvPr>
        </p:nvSpPr>
        <p:spPr>
          <a:xfrm>
            <a:off x="1524001" y="0"/>
            <a:ext cx="3579813" cy="685800"/>
          </a:xfrm>
        </p:spPr>
        <p:txBody>
          <a:bodyPr>
            <a:normAutofit fontScale="90000"/>
          </a:bodyPr>
          <a:lstStyle/>
          <a:p>
            <a:r>
              <a:rPr lang="en-CA" altLang="en-US" smtClean="0"/>
              <a:t>Political Globalization</a:t>
            </a:r>
          </a:p>
        </p:txBody>
      </p:sp>
      <p:sp>
        <p:nvSpPr>
          <p:cNvPr id="48131" name="Text Placeholder 3"/>
          <p:cNvSpPr>
            <a:spLocks noGrp="1" noChangeArrowheads="1"/>
          </p:cNvSpPr>
          <p:nvPr>
            <p:ph type="body" sz="half" idx="2"/>
          </p:nvPr>
        </p:nvSpPr>
        <p:spPr>
          <a:xfrm>
            <a:off x="1524000" y="685800"/>
            <a:ext cx="3887788" cy="5314950"/>
          </a:xfrm>
        </p:spPr>
        <p:txBody>
          <a:bodyPr/>
          <a:lstStyle/>
          <a:p>
            <a:pPr marL="285750" indent="-285750">
              <a:buFont typeface="Arial" panose="020B0604020202020204" pitchFamily="34" charset="0"/>
              <a:buChar char="•"/>
            </a:pPr>
            <a:r>
              <a:rPr lang="en-CA" altLang="en-US" sz="1500"/>
              <a:t>Since the world began to become smaller, political leaders have developed international institutions in order to better regulate world affairs.</a:t>
            </a:r>
          </a:p>
          <a:p>
            <a:pPr marL="285750" indent="-285750">
              <a:buFont typeface="Arial" panose="020B0604020202020204" pitchFamily="34" charset="0"/>
              <a:buChar char="•"/>
            </a:pPr>
            <a:r>
              <a:rPr lang="en-CA" altLang="en-US" sz="1500"/>
              <a:t>The United Nations is the most famous of these international organizations and was developed in order to prevent conflicts like World War II from happening again. To do so, it granted veto power to 5 countries: the USA, the UK, France, China, and Russia.</a:t>
            </a:r>
          </a:p>
          <a:p>
            <a:pPr marL="285750" indent="-285750">
              <a:buFont typeface="Arial" panose="020B0604020202020204" pitchFamily="34" charset="0"/>
              <a:buChar char="•"/>
            </a:pPr>
            <a:r>
              <a:rPr lang="en-CA" altLang="en-US" sz="1500"/>
              <a:t>Other international organizations include: the World Trade Organization, the International Monetary Fund, and the General Agreement on Tariffs and Trade.</a:t>
            </a:r>
          </a:p>
          <a:p>
            <a:pPr marL="285750" indent="-285750">
              <a:buFont typeface="Arial" panose="020B0604020202020204" pitchFamily="34" charset="0"/>
              <a:buChar char="•"/>
            </a:pPr>
            <a:r>
              <a:rPr lang="en-CA" altLang="en-US" sz="1500"/>
              <a:t>Regional organizations include: the European Union, the North Atlantic Treaty Organization, and economic treaties such as the US-Canada-Mexico (USCAM) free trade deal and the Trans-Pacific Partnership.</a:t>
            </a:r>
          </a:p>
        </p:txBody>
      </p:sp>
      <p:pic>
        <p:nvPicPr>
          <p:cNvPr id="48132" name="Picture 2" descr="Image result for united nations"/>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5411788" y="1978026"/>
            <a:ext cx="5256212" cy="3286125"/>
          </a:xfrm>
        </p:spPr>
      </p:pic>
    </p:spTree>
    <p:extLst>
      <p:ext uri="{BB962C8B-B14F-4D97-AF65-F5344CB8AC3E}">
        <p14:creationId xmlns:p14="http://schemas.microsoft.com/office/powerpoint/2010/main" val="399489842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noChangeArrowheads="1"/>
          </p:cNvSpPr>
          <p:nvPr>
            <p:ph type="title"/>
          </p:nvPr>
        </p:nvSpPr>
        <p:spPr>
          <a:xfrm>
            <a:off x="1524001" y="0"/>
            <a:ext cx="3579813" cy="609600"/>
          </a:xfrm>
        </p:spPr>
        <p:txBody>
          <a:bodyPr>
            <a:normAutofit fontScale="90000"/>
          </a:bodyPr>
          <a:lstStyle/>
          <a:p>
            <a:r>
              <a:rPr lang="en-CA" altLang="en-US" smtClean="0"/>
              <a:t>Economic Globalization</a:t>
            </a:r>
          </a:p>
        </p:txBody>
      </p:sp>
      <p:sp>
        <p:nvSpPr>
          <p:cNvPr id="49155" name="Text Placeholder 3"/>
          <p:cNvSpPr>
            <a:spLocks noGrp="1" noChangeArrowheads="1"/>
          </p:cNvSpPr>
          <p:nvPr>
            <p:ph type="body" sz="half" idx="2"/>
          </p:nvPr>
        </p:nvSpPr>
        <p:spPr>
          <a:xfrm>
            <a:off x="1524000" y="609601"/>
            <a:ext cx="3887788" cy="5445125"/>
          </a:xfrm>
        </p:spPr>
        <p:txBody>
          <a:bodyPr/>
          <a:lstStyle/>
          <a:p>
            <a:pPr marL="285750" indent="-285750">
              <a:buFont typeface="Arial" panose="020B0604020202020204" pitchFamily="34" charset="0"/>
              <a:buChar char="•"/>
            </a:pPr>
            <a:r>
              <a:rPr lang="en-CA" altLang="en-US" b="1"/>
              <a:t>Neo-liberalism</a:t>
            </a:r>
            <a:r>
              <a:rPr lang="en-CA" altLang="en-US"/>
              <a:t>: “promotes the privatization of state functions, deregulation of trade, and reduction of welfare spending and prioritizes economic over social liberalism” (O’Brien &amp; Szeman 2018, p.394).</a:t>
            </a:r>
          </a:p>
          <a:p>
            <a:pPr marL="285750" indent="-285750">
              <a:buFont typeface="Arial" panose="020B0604020202020204" pitchFamily="34" charset="0"/>
              <a:buChar char="•"/>
            </a:pPr>
            <a:r>
              <a:rPr lang="en-CA" altLang="en-US"/>
              <a:t>Proponents included Prime Minister Brian Mulroney (Canada), President Ronald Reagan (US), and Prime Minister Margaret Thatcher (UK). </a:t>
            </a:r>
          </a:p>
          <a:p>
            <a:pPr marL="285750" indent="-285750">
              <a:buFont typeface="Arial" panose="020B0604020202020204" pitchFamily="34" charset="0"/>
              <a:buChar char="•"/>
            </a:pPr>
            <a:r>
              <a:rPr lang="en-CA" altLang="en-US"/>
              <a:t>Neo-liberalism has increased the inter-dependence of national economies. Some people worry that this has made national governments less able to regulate their own affairs.</a:t>
            </a:r>
          </a:p>
          <a:p>
            <a:pPr marL="285750" indent="-285750">
              <a:buFont typeface="Arial" panose="020B0604020202020204" pitchFamily="34" charset="0"/>
              <a:buChar char="•"/>
            </a:pPr>
            <a:r>
              <a:rPr lang="en-CA" altLang="en-US"/>
              <a:t>Capital flight, whereby companies withdraw their investments from countries that attempt to tax or regulate corporations, is both a cause and effect of globalization.</a:t>
            </a:r>
          </a:p>
        </p:txBody>
      </p:sp>
      <p:pic>
        <p:nvPicPr>
          <p:cNvPr id="49156" name="Picture 2" descr="Image result for globalization and plac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411788" y="1689100"/>
            <a:ext cx="5256212" cy="3943350"/>
          </a:xfrm>
        </p:spPr>
      </p:pic>
    </p:spTree>
    <p:extLst>
      <p:ext uri="{BB962C8B-B14F-4D97-AF65-F5344CB8AC3E}">
        <p14:creationId xmlns:p14="http://schemas.microsoft.com/office/powerpoint/2010/main" val="151650050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noChangeArrowheads="1"/>
          </p:cNvSpPr>
          <p:nvPr>
            <p:ph type="title"/>
          </p:nvPr>
        </p:nvSpPr>
        <p:spPr>
          <a:xfrm>
            <a:off x="1524000" y="0"/>
            <a:ext cx="3581400" cy="685800"/>
          </a:xfrm>
        </p:spPr>
        <p:txBody>
          <a:bodyPr>
            <a:normAutofit fontScale="90000"/>
          </a:bodyPr>
          <a:lstStyle/>
          <a:p>
            <a:r>
              <a:rPr lang="en-CA" altLang="en-US" smtClean="0"/>
              <a:t>Cultural Globalization</a:t>
            </a:r>
          </a:p>
        </p:txBody>
      </p:sp>
      <p:sp>
        <p:nvSpPr>
          <p:cNvPr id="50179" name="Text Placeholder 3"/>
          <p:cNvSpPr>
            <a:spLocks noGrp="1" noChangeArrowheads="1"/>
          </p:cNvSpPr>
          <p:nvPr>
            <p:ph type="body" sz="half" idx="2"/>
          </p:nvPr>
        </p:nvSpPr>
        <p:spPr>
          <a:xfrm>
            <a:off x="1524000" y="685800"/>
            <a:ext cx="3887788" cy="5314950"/>
          </a:xfrm>
        </p:spPr>
        <p:txBody>
          <a:bodyPr/>
          <a:lstStyle/>
          <a:p>
            <a:r>
              <a:rPr lang="en-CA" altLang="en-US" sz="1500"/>
              <a:t>As transit and communication have become easier, culture has spread around the world. This has given rise to worries about </a:t>
            </a:r>
            <a:r>
              <a:rPr lang="en-CA" altLang="en-US" sz="1500" b="1"/>
              <a:t>cultural imperialism</a:t>
            </a:r>
            <a:r>
              <a:rPr lang="en-CA" altLang="en-US" sz="1500"/>
              <a:t>.</a:t>
            </a:r>
          </a:p>
          <a:p>
            <a:r>
              <a:rPr lang="en-CA" altLang="en-US" sz="1500"/>
              <a:t>Cultural imperialism is when the culture of one area spreads into surrounding areas and displaces the local culture. </a:t>
            </a:r>
          </a:p>
          <a:p>
            <a:r>
              <a:rPr lang="en-CA" altLang="en-US" sz="1500"/>
              <a:t>For example: of the more than 7000 languages, scholars estimate more than 3,500 of them are in danger. Recall the terrible legacy of residential schools in Canada. </a:t>
            </a:r>
          </a:p>
          <a:p>
            <a:r>
              <a:rPr lang="en-CA" altLang="en-US" sz="1500"/>
              <a:t>Culture does not merely move from the powerful to the powerless, however. As hip-hop in America has emerged from an oppressed population to dominate American and international culture.</a:t>
            </a:r>
          </a:p>
        </p:txBody>
      </p:sp>
      <p:pic>
        <p:nvPicPr>
          <p:cNvPr id="50180" name="Picture 2" descr="Image result for cultural imperialism"/>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5411788" y="2124076"/>
            <a:ext cx="5256212" cy="2955925"/>
          </a:xfrm>
        </p:spPr>
      </p:pic>
    </p:spTree>
    <p:extLst>
      <p:ext uri="{BB962C8B-B14F-4D97-AF65-F5344CB8AC3E}">
        <p14:creationId xmlns:p14="http://schemas.microsoft.com/office/powerpoint/2010/main" val="140949424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noChangeArrowheads="1"/>
          </p:cNvSpPr>
          <p:nvPr>
            <p:ph type="title"/>
          </p:nvPr>
        </p:nvSpPr>
        <p:spPr>
          <a:xfrm>
            <a:off x="1981200" y="76200"/>
            <a:ext cx="8305800" cy="1295400"/>
          </a:xfrm>
        </p:spPr>
        <p:txBody>
          <a:bodyPr/>
          <a:lstStyle/>
          <a:p>
            <a:r>
              <a:rPr lang="en-US" altLang="en-US" sz="3200"/>
              <a:t>Declines in Computing &amp; Communication Costs Spurred Globalization</a:t>
            </a:r>
          </a:p>
        </p:txBody>
      </p:sp>
      <p:sp>
        <p:nvSpPr>
          <p:cNvPr id="51203"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10-38</a:t>
            </a:r>
          </a:p>
        </p:txBody>
      </p:sp>
      <p:pic>
        <p:nvPicPr>
          <p:cNvPr id="51204" name="Picture 6" descr="qui09f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828801"/>
            <a:ext cx="5867400" cy="406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652240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10-39</a:t>
            </a:r>
          </a:p>
        </p:txBody>
      </p:sp>
      <p:sp>
        <p:nvSpPr>
          <p:cNvPr id="52227" name="Rectangle 2"/>
          <p:cNvSpPr>
            <a:spLocks noGrp="1" noChangeArrowheads="1"/>
          </p:cNvSpPr>
          <p:nvPr>
            <p:ph type="title"/>
          </p:nvPr>
        </p:nvSpPr>
        <p:spPr/>
        <p:txBody>
          <a:bodyPr/>
          <a:lstStyle/>
          <a:p>
            <a:pPr eaLnBrk="1" hangingPunct="1"/>
            <a:r>
              <a:rPr lang="en-US" altLang="en-US" smtClean="0"/>
              <a:t>Arguments for Globalization</a:t>
            </a:r>
          </a:p>
        </p:txBody>
      </p:sp>
      <p:sp>
        <p:nvSpPr>
          <p:cNvPr id="52228" name="Rectangle 3"/>
          <p:cNvSpPr>
            <a:spLocks noGrp="1" noChangeArrowheads="1"/>
          </p:cNvSpPr>
          <p:nvPr>
            <p:ph type="body" idx="1"/>
          </p:nvPr>
        </p:nvSpPr>
        <p:spPr/>
        <p:txBody>
          <a:bodyPr/>
          <a:lstStyle/>
          <a:p>
            <a:pPr eaLnBrk="1" hangingPunct="1"/>
            <a:r>
              <a:rPr lang="en-US" altLang="en-US" smtClean="0"/>
              <a:t>Increases competition</a:t>
            </a:r>
          </a:p>
          <a:p>
            <a:pPr eaLnBrk="1" hangingPunct="1"/>
            <a:r>
              <a:rPr lang="en-US" altLang="en-US" smtClean="0"/>
              <a:t>People in poorer countries deserve jobs, too</a:t>
            </a:r>
          </a:p>
          <a:p>
            <a:pPr eaLnBrk="1" hangingPunct="1"/>
            <a:r>
              <a:rPr lang="en-US" altLang="en-US" smtClean="0"/>
              <a:t>It is a tried-and-true route for a poor country to become prosperous</a:t>
            </a:r>
          </a:p>
          <a:p>
            <a:pPr eaLnBrk="1" hangingPunct="1"/>
            <a:r>
              <a:rPr lang="en-US" altLang="en-US" smtClean="0"/>
              <a:t>Global jobs reduce unrest and increase stability</a:t>
            </a:r>
          </a:p>
        </p:txBody>
      </p:sp>
    </p:spTree>
    <p:extLst>
      <p:ext uri="{BB962C8B-B14F-4D97-AF65-F5344CB8AC3E}">
        <p14:creationId xmlns:p14="http://schemas.microsoft.com/office/powerpoint/2010/main" val="141150987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3">
            <a:extLst>
              <a:ext uri="{FF2B5EF4-FFF2-40B4-BE49-F238E27FC236}">
                <a16:creationId xmlns:a16="http://schemas.microsoft.com/office/drawing/2014/main" id="{5D7EC0A0-3910-4053-9B4A-7F41B53F973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2-50</a:t>
            </a:r>
          </a:p>
        </p:txBody>
      </p:sp>
      <p:sp>
        <p:nvSpPr>
          <p:cNvPr id="57347" name="Rectangle 2">
            <a:extLst>
              <a:ext uri="{FF2B5EF4-FFF2-40B4-BE49-F238E27FC236}">
                <a16:creationId xmlns:a16="http://schemas.microsoft.com/office/drawing/2014/main" id="{6BBBF1A4-D8D9-4D93-A5C8-44467248C11C}"/>
              </a:ext>
            </a:extLst>
          </p:cNvPr>
          <p:cNvSpPr>
            <a:spLocks noGrp="1" noChangeArrowheads="1"/>
          </p:cNvSpPr>
          <p:nvPr>
            <p:ph type="title"/>
          </p:nvPr>
        </p:nvSpPr>
        <p:spPr/>
        <p:txBody>
          <a:bodyPr/>
          <a:lstStyle/>
          <a:p>
            <a:pPr eaLnBrk="1" hangingPunct="1"/>
            <a:r>
              <a:rPr lang="en-US" altLang="en-US"/>
              <a:t>Act Utilitarianism</a:t>
            </a:r>
          </a:p>
        </p:txBody>
      </p:sp>
      <p:sp>
        <p:nvSpPr>
          <p:cNvPr id="57348" name="Rectangle 3">
            <a:extLst>
              <a:ext uri="{FF2B5EF4-FFF2-40B4-BE49-F238E27FC236}">
                <a16:creationId xmlns:a16="http://schemas.microsoft.com/office/drawing/2014/main" id="{E6A8CB89-1D74-42B6-8341-3F64B86B271C}"/>
              </a:ext>
            </a:extLst>
          </p:cNvPr>
          <p:cNvSpPr>
            <a:spLocks noGrp="1" noChangeArrowheads="1"/>
          </p:cNvSpPr>
          <p:nvPr>
            <p:ph type="body" idx="1"/>
          </p:nvPr>
        </p:nvSpPr>
        <p:spPr/>
        <p:txBody>
          <a:bodyPr/>
          <a:lstStyle/>
          <a:p>
            <a:pPr eaLnBrk="1" hangingPunct="1"/>
            <a:r>
              <a:rPr lang="en-US" altLang="en-US" dirty="0"/>
              <a:t>Utilitarianism</a:t>
            </a:r>
          </a:p>
          <a:p>
            <a:pPr lvl="1" eaLnBrk="1" hangingPunct="1"/>
            <a:r>
              <a:rPr lang="en-US" altLang="en-US" dirty="0"/>
              <a:t>Morality of an action has nothing to do with intent</a:t>
            </a:r>
          </a:p>
          <a:p>
            <a:pPr lvl="1" eaLnBrk="1" hangingPunct="1"/>
            <a:r>
              <a:rPr lang="en-US" altLang="en-US" dirty="0"/>
              <a:t>Focuses on the consequences</a:t>
            </a:r>
          </a:p>
          <a:p>
            <a:pPr lvl="2"/>
            <a:r>
              <a:rPr lang="en-US" altLang="en-US" dirty="0"/>
              <a:t>A consequentialist theory</a:t>
            </a:r>
          </a:p>
          <a:p>
            <a:pPr eaLnBrk="1" hangingPunct="1"/>
            <a:r>
              <a:rPr lang="en-US" altLang="en-US" dirty="0"/>
              <a:t>Act utilitarianism</a:t>
            </a:r>
          </a:p>
          <a:p>
            <a:pPr lvl="1" eaLnBrk="1" hangingPunct="1"/>
            <a:r>
              <a:rPr lang="en-US" altLang="en-US" dirty="0"/>
              <a:t>Add up change in happiness of all affected beings</a:t>
            </a:r>
          </a:p>
          <a:p>
            <a:pPr lvl="1" eaLnBrk="1" hangingPunct="1"/>
            <a:r>
              <a:rPr lang="en-US" altLang="en-US" dirty="0"/>
              <a:t>Sum &gt; 0, action is good</a:t>
            </a:r>
          </a:p>
          <a:p>
            <a:pPr lvl="1" eaLnBrk="1" hangingPunct="1"/>
            <a:r>
              <a:rPr lang="en-US" altLang="en-US" dirty="0"/>
              <a:t>Sum &lt; 0, action is bad</a:t>
            </a:r>
          </a:p>
          <a:p>
            <a:pPr lvl="1" eaLnBrk="1" hangingPunct="1"/>
            <a:r>
              <a:rPr lang="en-US" altLang="en-US" dirty="0"/>
              <a:t>Right action to take: one that maximizes the sum</a:t>
            </a:r>
          </a:p>
        </p:txBody>
      </p:sp>
    </p:spTree>
    <p:extLst>
      <p:ext uri="{BB962C8B-B14F-4D97-AF65-F5344CB8AC3E}">
        <p14:creationId xmlns:p14="http://schemas.microsoft.com/office/powerpoint/2010/main" val="584569944"/>
      </p:ext>
    </p:extLst>
  </p:cSld>
  <p:clrMapOvr>
    <a:masterClrMapping/>
  </p:clrMapOvr>
  <p:transition spd="med"/>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10-40</a:t>
            </a:r>
          </a:p>
        </p:txBody>
      </p:sp>
      <p:sp>
        <p:nvSpPr>
          <p:cNvPr id="53251" name="Rectangle 2"/>
          <p:cNvSpPr>
            <a:spLocks noGrp="1" noChangeArrowheads="1"/>
          </p:cNvSpPr>
          <p:nvPr>
            <p:ph type="title"/>
          </p:nvPr>
        </p:nvSpPr>
        <p:spPr/>
        <p:txBody>
          <a:bodyPr/>
          <a:lstStyle/>
          <a:p>
            <a:pPr eaLnBrk="1" hangingPunct="1"/>
            <a:r>
              <a:rPr lang="en-US" altLang="en-US" smtClean="0"/>
              <a:t>Arguments against Globalization</a:t>
            </a:r>
          </a:p>
        </p:txBody>
      </p:sp>
      <p:sp>
        <p:nvSpPr>
          <p:cNvPr id="53252" name="Rectangle 3"/>
          <p:cNvSpPr>
            <a:spLocks noGrp="1" noChangeArrowheads="1"/>
          </p:cNvSpPr>
          <p:nvPr>
            <p:ph type="body" idx="1"/>
          </p:nvPr>
        </p:nvSpPr>
        <p:spPr/>
        <p:txBody>
          <a:bodyPr/>
          <a:lstStyle/>
          <a:p>
            <a:pPr eaLnBrk="1" hangingPunct="1">
              <a:lnSpc>
                <a:spcPct val="90000"/>
              </a:lnSpc>
            </a:pPr>
            <a:r>
              <a:rPr lang="en-US" altLang="en-US"/>
              <a:t>Makes the United States subordinate to the World Trade Organization</a:t>
            </a:r>
          </a:p>
          <a:p>
            <a:pPr eaLnBrk="1" hangingPunct="1">
              <a:lnSpc>
                <a:spcPct val="90000"/>
              </a:lnSpc>
            </a:pPr>
            <a:r>
              <a:rPr lang="en-US" altLang="en-US"/>
              <a:t>Forces American workers to compete with foreigners who do not get decent wages and benefits</a:t>
            </a:r>
          </a:p>
          <a:p>
            <a:pPr eaLnBrk="1" hangingPunct="1">
              <a:lnSpc>
                <a:spcPct val="90000"/>
              </a:lnSpc>
            </a:pPr>
            <a:r>
              <a:rPr lang="en-US" altLang="en-US"/>
              <a:t>Accelerates exodus of manufacturing and white-collar jobs from United States</a:t>
            </a:r>
          </a:p>
          <a:p>
            <a:pPr eaLnBrk="1" hangingPunct="1">
              <a:lnSpc>
                <a:spcPct val="90000"/>
              </a:lnSpc>
            </a:pPr>
            <a:r>
              <a:rPr lang="en-US" altLang="en-US"/>
              <a:t>Hurts workers in foreign countries</a:t>
            </a:r>
          </a:p>
          <a:p>
            <a:pPr eaLnBrk="1" hangingPunct="1">
              <a:lnSpc>
                <a:spcPct val="90000"/>
              </a:lnSpc>
            </a:pPr>
            <a:r>
              <a:rPr lang="en-US" altLang="en-US"/>
              <a:t>XS: Race to the bottom (countries compete for companies).</a:t>
            </a:r>
          </a:p>
          <a:p>
            <a:pPr eaLnBrk="1" hangingPunct="1">
              <a:lnSpc>
                <a:spcPct val="90000"/>
              </a:lnSpc>
            </a:pPr>
            <a:endParaRPr lang="en-US" altLang="en-US"/>
          </a:p>
        </p:txBody>
      </p:sp>
    </p:spTree>
    <p:extLst>
      <p:ext uri="{BB962C8B-B14F-4D97-AF65-F5344CB8AC3E}">
        <p14:creationId xmlns:p14="http://schemas.microsoft.com/office/powerpoint/2010/main" val="296861159"/>
      </p:ext>
    </p:extLst>
  </p:cSld>
  <p:clrMapOvr>
    <a:masterClrMapping/>
  </p:clrMapOvr>
  <p:transition spd="med"/>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noChangeArrowheads="1"/>
          </p:cNvSpPr>
          <p:nvPr>
            <p:ph type="title"/>
          </p:nvPr>
        </p:nvSpPr>
        <p:spPr>
          <a:xfrm>
            <a:off x="1981200" y="76200"/>
            <a:ext cx="8305800" cy="6096000"/>
          </a:xfrm>
        </p:spPr>
        <p:txBody>
          <a:bodyPr/>
          <a:lstStyle/>
          <a:p>
            <a:r>
              <a:rPr lang="en-US" altLang="en-US" smtClean="0"/>
              <a:t>10.5 The Digital Divide</a:t>
            </a:r>
          </a:p>
        </p:txBody>
      </p:sp>
      <p:sp>
        <p:nvSpPr>
          <p:cNvPr id="58371"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10-45</a:t>
            </a:r>
          </a:p>
        </p:txBody>
      </p:sp>
    </p:spTree>
    <p:extLst>
      <p:ext uri="{BB962C8B-B14F-4D97-AF65-F5344CB8AC3E}">
        <p14:creationId xmlns:p14="http://schemas.microsoft.com/office/powerpoint/2010/main" val="134799852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10-46</a:t>
            </a:r>
          </a:p>
        </p:txBody>
      </p:sp>
      <p:sp>
        <p:nvSpPr>
          <p:cNvPr id="59395" name="Rectangle 2"/>
          <p:cNvSpPr>
            <a:spLocks noGrp="1" noChangeArrowheads="1"/>
          </p:cNvSpPr>
          <p:nvPr>
            <p:ph type="title"/>
          </p:nvPr>
        </p:nvSpPr>
        <p:spPr/>
        <p:txBody>
          <a:bodyPr/>
          <a:lstStyle/>
          <a:p>
            <a:pPr eaLnBrk="1" hangingPunct="1"/>
            <a:r>
              <a:rPr lang="en-US" altLang="en-US" smtClean="0"/>
              <a:t>Concept of the Digital Divide</a:t>
            </a:r>
          </a:p>
        </p:txBody>
      </p:sp>
      <p:sp>
        <p:nvSpPr>
          <p:cNvPr id="59396" name="Rectangle 3"/>
          <p:cNvSpPr>
            <a:spLocks noGrp="1" noChangeArrowheads="1"/>
          </p:cNvSpPr>
          <p:nvPr>
            <p:ph type="body" idx="1"/>
          </p:nvPr>
        </p:nvSpPr>
        <p:spPr/>
        <p:txBody>
          <a:bodyPr/>
          <a:lstStyle/>
          <a:p>
            <a:pPr eaLnBrk="1" hangingPunct="1"/>
            <a:r>
              <a:rPr lang="en-US" altLang="en-US"/>
              <a:t>Digital divide: Some people have access to modern information technology while others do not</a:t>
            </a:r>
          </a:p>
          <a:p>
            <a:pPr eaLnBrk="1" hangingPunct="1"/>
            <a:r>
              <a:rPr lang="en-US" altLang="en-US"/>
              <a:t>Underlying assumption: people with access to telephones, computers, Internet have opportunities denied to those without access</a:t>
            </a:r>
          </a:p>
          <a:p>
            <a:pPr eaLnBrk="1" hangingPunct="1"/>
            <a:r>
              <a:rPr lang="en-US" altLang="en-US"/>
              <a:t>Concept of digital divide became popular with emergence of World Wide Web</a:t>
            </a:r>
          </a:p>
        </p:txBody>
      </p:sp>
    </p:spTree>
    <p:extLst>
      <p:ext uri="{BB962C8B-B14F-4D97-AF65-F5344CB8AC3E}">
        <p14:creationId xmlns:p14="http://schemas.microsoft.com/office/powerpoint/2010/main" val="2982489869"/>
      </p:ext>
    </p:extLst>
  </p:cSld>
  <p:clrMapOvr>
    <a:masterClrMapping/>
  </p:clrMapOvr>
  <p:transition spd="med">
    <p:wipe dir="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10-47</a:t>
            </a:r>
          </a:p>
        </p:txBody>
      </p:sp>
      <p:sp>
        <p:nvSpPr>
          <p:cNvPr id="60419" name="Rectangle 2"/>
          <p:cNvSpPr>
            <a:spLocks noGrp="1" noChangeArrowheads="1"/>
          </p:cNvSpPr>
          <p:nvPr>
            <p:ph type="title"/>
          </p:nvPr>
        </p:nvSpPr>
        <p:spPr/>
        <p:txBody>
          <a:bodyPr/>
          <a:lstStyle/>
          <a:p>
            <a:pPr eaLnBrk="1" hangingPunct="1"/>
            <a:r>
              <a:rPr lang="en-US" altLang="en-US" smtClean="0"/>
              <a:t>Evidence of the Digital Divide</a:t>
            </a:r>
          </a:p>
        </p:txBody>
      </p:sp>
      <p:sp>
        <p:nvSpPr>
          <p:cNvPr id="60420" name="Rectangle 3"/>
          <p:cNvSpPr>
            <a:spLocks noGrp="1" noChangeArrowheads="1"/>
          </p:cNvSpPr>
          <p:nvPr>
            <p:ph type="body" idx="1"/>
          </p:nvPr>
        </p:nvSpPr>
        <p:spPr/>
        <p:txBody>
          <a:bodyPr/>
          <a:lstStyle/>
          <a:p>
            <a:pPr eaLnBrk="1" hangingPunct="1"/>
            <a:r>
              <a:rPr lang="en-US" altLang="en-US"/>
              <a:t>Global divide</a:t>
            </a:r>
          </a:p>
          <a:p>
            <a:pPr lvl="1" eaLnBrk="1" hangingPunct="1"/>
            <a:r>
              <a:rPr lang="en-US" altLang="en-US"/>
              <a:t>Access higher in wealthy countries</a:t>
            </a:r>
          </a:p>
          <a:p>
            <a:pPr lvl="1" eaLnBrk="1" hangingPunct="1"/>
            <a:r>
              <a:rPr lang="en-US" altLang="en-US"/>
              <a:t>Access higher where IT infrastructure good</a:t>
            </a:r>
          </a:p>
          <a:p>
            <a:pPr lvl="1" eaLnBrk="1" hangingPunct="1"/>
            <a:r>
              <a:rPr lang="en-US" altLang="en-US"/>
              <a:t>Access higher where literacy higher</a:t>
            </a:r>
          </a:p>
          <a:p>
            <a:pPr lvl="1" eaLnBrk="1" hangingPunct="1"/>
            <a:r>
              <a:rPr lang="en-US" altLang="en-US"/>
              <a:t>Access higher in English-speaking countries</a:t>
            </a:r>
          </a:p>
          <a:p>
            <a:pPr lvl="1" eaLnBrk="1" hangingPunct="1"/>
            <a:r>
              <a:rPr lang="en-US" altLang="en-US"/>
              <a:t>Access higher where it is culturally valued</a:t>
            </a:r>
          </a:p>
          <a:p>
            <a:pPr eaLnBrk="1" hangingPunct="1"/>
            <a:r>
              <a:rPr lang="en-US" altLang="en-US"/>
              <a:t>Social divide</a:t>
            </a:r>
          </a:p>
          <a:p>
            <a:pPr lvl="1" eaLnBrk="1" hangingPunct="1"/>
            <a:r>
              <a:rPr lang="en-US" altLang="en-US"/>
              <a:t>Access higher for young people</a:t>
            </a:r>
          </a:p>
          <a:p>
            <a:pPr lvl="1" eaLnBrk="1" hangingPunct="1"/>
            <a:r>
              <a:rPr lang="en-US" altLang="en-US"/>
              <a:t>Access higher for well-educated people</a:t>
            </a:r>
          </a:p>
        </p:txBody>
      </p:sp>
    </p:spTree>
    <p:extLst>
      <p:ext uri="{BB962C8B-B14F-4D97-AF65-F5344CB8AC3E}">
        <p14:creationId xmlns:p14="http://schemas.microsoft.com/office/powerpoint/2010/main" val="516495422"/>
      </p:ext>
    </p:extLst>
  </p:cSld>
  <p:clrMapOvr>
    <a:masterClrMapping/>
  </p:clrMapOvr>
  <p:transition spd="med"/>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noChangeArrowheads="1"/>
          </p:cNvSpPr>
          <p:nvPr>
            <p:ph type="title"/>
          </p:nvPr>
        </p:nvSpPr>
        <p:spPr>
          <a:xfrm>
            <a:off x="1981200" y="76200"/>
            <a:ext cx="8305800" cy="1676400"/>
          </a:xfrm>
        </p:spPr>
        <p:txBody>
          <a:bodyPr/>
          <a:lstStyle/>
          <a:p>
            <a:r>
              <a:rPr lang="en-US" altLang="en-US" smtClean="0"/>
              <a:t>Percentage of People with Internet Access, by World Region</a:t>
            </a:r>
          </a:p>
        </p:txBody>
      </p:sp>
      <p:sp>
        <p:nvSpPr>
          <p:cNvPr id="61443"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10-48</a:t>
            </a:r>
          </a:p>
        </p:txBody>
      </p:sp>
      <p:pic>
        <p:nvPicPr>
          <p:cNvPr id="6144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1511300"/>
            <a:ext cx="5257800" cy="473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404398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10-49</a:t>
            </a:r>
          </a:p>
        </p:txBody>
      </p:sp>
      <p:sp>
        <p:nvSpPr>
          <p:cNvPr id="62467" name="Rectangle 2"/>
          <p:cNvSpPr>
            <a:spLocks noGrp="1" noChangeArrowheads="1"/>
          </p:cNvSpPr>
          <p:nvPr>
            <p:ph type="title"/>
          </p:nvPr>
        </p:nvSpPr>
        <p:spPr/>
        <p:txBody>
          <a:bodyPr/>
          <a:lstStyle/>
          <a:p>
            <a:pPr eaLnBrk="1" hangingPunct="1"/>
            <a:r>
              <a:rPr lang="en-US" altLang="en-US" smtClean="0"/>
              <a:t>Models of Technological Diffusion</a:t>
            </a:r>
          </a:p>
        </p:txBody>
      </p:sp>
      <p:sp>
        <p:nvSpPr>
          <p:cNvPr id="62468" name="Rectangle 3"/>
          <p:cNvSpPr>
            <a:spLocks noGrp="1" noChangeArrowheads="1"/>
          </p:cNvSpPr>
          <p:nvPr>
            <p:ph type="body" idx="1"/>
          </p:nvPr>
        </p:nvSpPr>
        <p:spPr/>
        <p:txBody>
          <a:bodyPr/>
          <a:lstStyle/>
          <a:p>
            <a:pPr eaLnBrk="1" hangingPunct="1">
              <a:lnSpc>
                <a:spcPct val="80000"/>
              </a:lnSpc>
            </a:pPr>
            <a:r>
              <a:rPr lang="en-US" altLang="en-US" sz="2400"/>
              <a:t>Technological diffusion: rate at which a new technology is assimilated</a:t>
            </a:r>
          </a:p>
          <a:p>
            <a:pPr lvl="1" eaLnBrk="1" hangingPunct="1">
              <a:lnSpc>
                <a:spcPct val="80000"/>
              </a:lnSpc>
            </a:pPr>
            <a:r>
              <a:rPr lang="en-US" altLang="en-US" sz="2000"/>
              <a:t>Group A: highest socioeconomic status</a:t>
            </a:r>
          </a:p>
          <a:p>
            <a:pPr lvl="1" eaLnBrk="1" hangingPunct="1">
              <a:lnSpc>
                <a:spcPct val="80000"/>
              </a:lnSpc>
            </a:pPr>
            <a:r>
              <a:rPr lang="en-US" altLang="en-US" sz="2000"/>
              <a:t>Group B: middle socioeconomic status</a:t>
            </a:r>
          </a:p>
          <a:p>
            <a:pPr lvl="1" eaLnBrk="1" hangingPunct="1">
              <a:lnSpc>
                <a:spcPct val="80000"/>
              </a:lnSpc>
            </a:pPr>
            <a:r>
              <a:rPr lang="en-US" altLang="en-US" sz="2000"/>
              <a:t>Group C: lowest socioeconomic status</a:t>
            </a:r>
          </a:p>
          <a:p>
            <a:pPr eaLnBrk="1" hangingPunct="1">
              <a:lnSpc>
                <a:spcPct val="80000"/>
              </a:lnSpc>
            </a:pPr>
            <a:r>
              <a:rPr lang="en-US" altLang="en-US" sz="2400"/>
              <a:t>Normalization model</a:t>
            </a:r>
          </a:p>
          <a:p>
            <a:pPr lvl="1" eaLnBrk="1" hangingPunct="1">
              <a:lnSpc>
                <a:spcPct val="80000"/>
              </a:lnSpc>
            </a:pPr>
            <a:r>
              <a:rPr lang="en-US" altLang="en-US" sz="2000"/>
              <a:t>Group A adopts first, then Group B, finally Group C</a:t>
            </a:r>
          </a:p>
          <a:p>
            <a:pPr lvl="1" eaLnBrk="1" hangingPunct="1">
              <a:lnSpc>
                <a:spcPct val="80000"/>
              </a:lnSpc>
            </a:pPr>
            <a:r>
              <a:rPr lang="en-US" altLang="en-US" sz="2000"/>
              <a:t>Eventually A use = B use = C use</a:t>
            </a:r>
          </a:p>
          <a:p>
            <a:pPr eaLnBrk="1" hangingPunct="1">
              <a:lnSpc>
                <a:spcPct val="80000"/>
              </a:lnSpc>
            </a:pPr>
            <a:r>
              <a:rPr lang="en-US" altLang="en-US" sz="2400"/>
              <a:t>Stratification model</a:t>
            </a:r>
          </a:p>
          <a:p>
            <a:pPr lvl="1" eaLnBrk="1" hangingPunct="1">
              <a:lnSpc>
                <a:spcPct val="80000"/>
              </a:lnSpc>
            </a:pPr>
            <a:r>
              <a:rPr lang="en-US" altLang="en-US" sz="2000"/>
              <a:t>Group A adopts first, then Group B, finally Group C</a:t>
            </a:r>
          </a:p>
          <a:p>
            <a:pPr lvl="1" eaLnBrk="1" hangingPunct="1">
              <a:lnSpc>
                <a:spcPct val="80000"/>
              </a:lnSpc>
            </a:pPr>
            <a:r>
              <a:rPr lang="en-US" altLang="en-US" sz="2000"/>
              <a:t>A use &gt; B use &gt; C use forever</a:t>
            </a:r>
          </a:p>
        </p:txBody>
      </p:sp>
    </p:spTree>
    <p:extLst>
      <p:ext uri="{BB962C8B-B14F-4D97-AF65-F5344CB8AC3E}">
        <p14:creationId xmlns:p14="http://schemas.microsoft.com/office/powerpoint/2010/main" val="3677279658"/>
      </p:ext>
    </p:extLst>
  </p:cSld>
  <p:clrMapOvr>
    <a:masterClrMapping/>
  </p:clrMapOvr>
  <p:transition spd="med"/>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noChangeArrowheads="1"/>
          </p:cNvSpPr>
          <p:nvPr>
            <p:ph type="title"/>
          </p:nvPr>
        </p:nvSpPr>
        <p:spPr>
          <a:xfrm>
            <a:off x="1981200" y="76200"/>
            <a:ext cx="8305800" cy="1524000"/>
          </a:xfrm>
        </p:spPr>
        <p:txBody>
          <a:bodyPr/>
          <a:lstStyle/>
          <a:p>
            <a:r>
              <a:rPr lang="en-US" altLang="en-US" smtClean="0"/>
              <a:t>Two Models for Technological Diffusion</a:t>
            </a:r>
          </a:p>
        </p:txBody>
      </p:sp>
      <p:sp>
        <p:nvSpPr>
          <p:cNvPr id="63491"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10-50</a:t>
            </a:r>
          </a:p>
        </p:txBody>
      </p:sp>
      <p:pic>
        <p:nvPicPr>
          <p:cNvPr id="63492" name="Picture 6" descr="qui09f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209800"/>
            <a:ext cx="7391400" cy="257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423410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10-51</a:t>
            </a:r>
          </a:p>
        </p:txBody>
      </p:sp>
      <p:sp>
        <p:nvSpPr>
          <p:cNvPr id="64515" name="Rectangle 2"/>
          <p:cNvSpPr>
            <a:spLocks noGrp="1" noChangeArrowheads="1"/>
          </p:cNvSpPr>
          <p:nvPr>
            <p:ph type="title"/>
          </p:nvPr>
        </p:nvSpPr>
        <p:spPr/>
        <p:txBody>
          <a:bodyPr/>
          <a:lstStyle/>
          <a:p>
            <a:pPr eaLnBrk="1" hangingPunct="1"/>
            <a:r>
              <a:rPr lang="en-US" altLang="en-US" smtClean="0"/>
              <a:t>Critiques of the Digital Divide</a:t>
            </a:r>
          </a:p>
        </p:txBody>
      </p:sp>
      <p:sp>
        <p:nvSpPr>
          <p:cNvPr id="64516" name="Rectangle 3"/>
          <p:cNvSpPr>
            <a:spLocks noGrp="1" noChangeArrowheads="1"/>
          </p:cNvSpPr>
          <p:nvPr>
            <p:ph type="body" idx="1"/>
          </p:nvPr>
        </p:nvSpPr>
        <p:spPr>
          <a:xfrm>
            <a:off x="2286000" y="1447800"/>
            <a:ext cx="7772400" cy="4419600"/>
          </a:xfrm>
        </p:spPr>
        <p:txBody>
          <a:bodyPr/>
          <a:lstStyle/>
          <a:p>
            <a:pPr eaLnBrk="1" hangingPunct="1">
              <a:lnSpc>
                <a:spcPct val="90000"/>
              </a:lnSpc>
            </a:pPr>
            <a:r>
              <a:rPr lang="en-US" altLang="en-US"/>
              <a:t>DD talk suggests the difference between “haves” and “have nots” is simply about access</a:t>
            </a:r>
          </a:p>
          <a:p>
            <a:pPr eaLnBrk="1" hangingPunct="1">
              <a:lnSpc>
                <a:spcPct val="90000"/>
              </a:lnSpc>
            </a:pPr>
            <a:r>
              <a:rPr lang="en-US" altLang="en-US"/>
              <a:t>DD talk puts everyone in two categories, but reality is a continuum</a:t>
            </a:r>
          </a:p>
          <a:p>
            <a:pPr eaLnBrk="1" hangingPunct="1">
              <a:lnSpc>
                <a:spcPct val="90000"/>
              </a:lnSpc>
            </a:pPr>
            <a:r>
              <a:rPr lang="en-US" altLang="en-US"/>
              <a:t>DD implies lack of access leads to less advantaged social position, but maybe it is the other way around</a:t>
            </a:r>
          </a:p>
          <a:p>
            <a:pPr eaLnBrk="1" hangingPunct="1">
              <a:lnSpc>
                <a:spcPct val="90000"/>
              </a:lnSpc>
            </a:pPr>
            <a:r>
              <a:rPr lang="en-US" altLang="en-US"/>
              <a:t>Internet is not the pinnacle of information technology</a:t>
            </a:r>
          </a:p>
        </p:txBody>
      </p:sp>
    </p:spTree>
    <p:extLst>
      <p:ext uri="{BB962C8B-B14F-4D97-AF65-F5344CB8AC3E}">
        <p14:creationId xmlns:p14="http://schemas.microsoft.com/office/powerpoint/2010/main" val="520793153"/>
      </p:ext>
    </p:extLst>
  </p:cSld>
  <p:clrMapOvr>
    <a:masterClrMapping/>
  </p:clrMapOvr>
  <p:transition spd="med"/>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noChangeArrowheads="1"/>
          </p:cNvSpPr>
          <p:nvPr>
            <p:ph type="title"/>
          </p:nvPr>
        </p:nvSpPr>
        <p:spPr/>
        <p:txBody>
          <a:bodyPr/>
          <a:lstStyle/>
          <a:p>
            <a:r>
              <a:rPr lang="en-US" altLang="en-US" smtClean="0"/>
              <a:t>Massive Open Online Courses</a:t>
            </a:r>
          </a:p>
        </p:txBody>
      </p:sp>
      <p:sp>
        <p:nvSpPr>
          <p:cNvPr id="65539" name="Content Placeholder 2"/>
          <p:cNvSpPr>
            <a:spLocks noGrp="1" noChangeArrowheads="1"/>
          </p:cNvSpPr>
          <p:nvPr>
            <p:ph idx="1"/>
          </p:nvPr>
        </p:nvSpPr>
        <p:spPr/>
        <p:txBody>
          <a:bodyPr/>
          <a:lstStyle/>
          <a:p>
            <a:r>
              <a:rPr lang="en-US" altLang="en-US" sz="2400"/>
              <a:t>Rate of tuition increases at US universities has exceeded inflation for several decades</a:t>
            </a:r>
          </a:p>
          <a:p>
            <a:r>
              <a:rPr lang="en-US" altLang="en-US" sz="2400"/>
              <a:t>Financing college education increasingly difficult for poorer families</a:t>
            </a:r>
          </a:p>
          <a:p>
            <a:r>
              <a:rPr lang="en-US" altLang="en-US" sz="2400"/>
              <a:t>Free massive open online courses (MOOCs) promoted as a way to make higher education more affordable</a:t>
            </a:r>
          </a:p>
          <a:p>
            <a:r>
              <a:rPr lang="en-US" altLang="en-US" sz="2400"/>
              <a:t>Study by Community College Research Center</a:t>
            </a:r>
          </a:p>
          <a:p>
            <a:pPr lvl="1"/>
            <a:r>
              <a:rPr lang="en-US" altLang="en-US" sz="2000"/>
              <a:t>Students less likely to complete and do well in MOOCs than traditional courses</a:t>
            </a:r>
          </a:p>
          <a:p>
            <a:pPr lvl="1"/>
            <a:r>
              <a:rPr lang="en-US" altLang="en-US" sz="2000"/>
              <a:t>MOOCs widen achievement gap between white and black students and between those with higher GPAs and those with lower GPAs</a:t>
            </a:r>
          </a:p>
        </p:txBody>
      </p:sp>
      <p:sp>
        <p:nvSpPr>
          <p:cNvPr id="6554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10-52</a:t>
            </a:r>
          </a:p>
        </p:txBody>
      </p:sp>
    </p:spTree>
    <p:extLst>
      <p:ext uri="{BB962C8B-B14F-4D97-AF65-F5344CB8AC3E}">
        <p14:creationId xmlns:p14="http://schemas.microsoft.com/office/powerpoint/2010/main" val="203160643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noChangeArrowheads="1"/>
          </p:cNvSpPr>
          <p:nvPr>
            <p:ph type="title"/>
          </p:nvPr>
        </p:nvSpPr>
        <p:spPr/>
        <p:txBody>
          <a:bodyPr/>
          <a:lstStyle/>
          <a:p>
            <a:r>
              <a:rPr lang="en-US" altLang="en-US" smtClean="0"/>
              <a:t>Net Neutrality</a:t>
            </a:r>
          </a:p>
        </p:txBody>
      </p:sp>
      <p:sp>
        <p:nvSpPr>
          <p:cNvPr id="66563" name="Content Placeholder 2"/>
          <p:cNvSpPr>
            <a:spLocks noGrp="1" noChangeArrowheads="1"/>
          </p:cNvSpPr>
          <p:nvPr>
            <p:ph idx="1"/>
          </p:nvPr>
        </p:nvSpPr>
        <p:spPr>
          <a:xfrm>
            <a:off x="1981200" y="1143000"/>
            <a:ext cx="8305800" cy="4953000"/>
          </a:xfrm>
        </p:spPr>
        <p:txBody>
          <a:bodyPr/>
          <a:lstStyle/>
          <a:p>
            <a:r>
              <a:rPr lang="en-US" altLang="en-US" sz="2000"/>
              <a:t>Tiered service: Charging more for high-priority routing of Internet packets</a:t>
            </a:r>
          </a:p>
          <a:p>
            <a:r>
              <a:rPr lang="en-US" altLang="en-US" sz="2000"/>
              <a:t>Supporters of tiered service say it is needed to support Voice-over-IP and other services</a:t>
            </a:r>
          </a:p>
          <a:p>
            <a:r>
              <a:rPr lang="en-US" altLang="en-US" sz="2000"/>
              <a:t>Opponents to tiered service (e.g., Google, Yahoo!) say it would hurt small start-up companies and lower innovation</a:t>
            </a:r>
          </a:p>
          <a:p>
            <a:r>
              <a:rPr lang="en-US" altLang="en-US" sz="2000"/>
              <a:t>Other critics believe companies controlling Internet might favor some content over other content</a:t>
            </a:r>
          </a:p>
          <a:p>
            <a:r>
              <a:rPr lang="en-US" altLang="en-US" sz="2000"/>
              <a:t>Net neutrality legislation would require all Internet packets be treated the same</a:t>
            </a:r>
          </a:p>
          <a:p>
            <a:r>
              <a:rPr lang="en-US" altLang="en-US" sz="2000"/>
              <a:t>Opponents of proposed legislation say consumers should be able to pay more to get higher quality service; e.g., those doing video conferencing willing to pay more than those sending email</a:t>
            </a:r>
          </a:p>
          <a:p>
            <a:r>
              <a:rPr lang="en-US" altLang="en-US" sz="2000"/>
              <a:t>February 2015: FCC issued the Open Internet Order to preserve net neutrality; the ruling being challenged by lawsuits</a:t>
            </a:r>
          </a:p>
          <a:p>
            <a:endParaRPr lang="en-US" altLang="en-US" smtClean="0"/>
          </a:p>
          <a:p>
            <a:endParaRPr lang="en-US" altLang="en-US" smtClean="0"/>
          </a:p>
        </p:txBody>
      </p:sp>
      <p:sp>
        <p:nvSpPr>
          <p:cNvPr id="6656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10-53</a:t>
            </a:r>
          </a:p>
        </p:txBody>
      </p:sp>
    </p:spTree>
    <p:extLst>
      <p:ext uri="{BB962C8B-B14F-4D97-AF65-F5344CB8AC3E}">
        <p14:creationId xmlns:p14="http://schemas.microsoft.com/office/powerpoint/2010/main" val="344941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3">
            <a:extLst>
              <a:ext uri="{FF2B5EF4-FFF2-40B4-BE49-F238E27FC236}">
                <a16:creationId xmlns:a16="http://schemas.microsoft.com/office/drawing/2014/main" id="{20E194C7-8748-4BD5-B3C9-348E22253E4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2-51</a:t>
            </a:r>
          </a:p>
        </p:txBody>
      </p:sp>
      <p:sp>
        <p:nvSpPr>
          <p:cNvPr id="58371" name="Rectangle 2">
            <a:extLst>
              <a:ext uri="{FF2B5EF4-FFF2-40B4-BE49-F238E27FC236}">
                <a16:creationId xmlns:a16="http://schemas.microsoft.com/office/drawing/2014/main" id="{8AF42CFC-4A3A-4A21-AE76-CE16E4683045}"/>
              </a:ext>
            </a:extLst>
          </p:cNvPr>
          <p:cNvSpPr>
            <a:spLocks noGrp="1" noChangeArrowheads="1"/>
          </p:cNvSpPr>
          <p:nvPr>
            <p:ph type="title"/>
          </p:nvPr>
        </p:nvSpPr>
        <p:spPr/>
        <p:txBody>
          <a:bodyPr/>
          <a:lstStyle/>
          <a:p>
            <a:pPr eaLnBrk="1" hangingPunct="1"/>
            <a:r>
              <a:rPr lang="en-US" altLang="en-US"/>
              <a:t>Bentham: Weighing Pleasure/Pain</a:t>
            </a:r>
          </a:p>
        </p:txBody>
      </p:sp>
      <p:sp>
        <p:nvSpPr>
          <p:cNvPr id="58372" name="Rectangle 3">
            <a:extLst>
              <a:ext uri="{FF2B5EF4-FFF2-40B4-BE49-F238E27FC236}">
                <a16:creationId xmlns:a16="http://schemas.microsoft.com/office/drawing/2014/main" id="{6DBA0FA4-F401-410D-A1F8-8ED24941E8FB}"/>
              </a:ext>
            </a:extLst>
          </p:cNvPr>
          <p:cNvSpPr>
            <a:spLocks noGrp="1" noChangeArrowheads="1"/>
          </p:cNvSpPr>
          <p:nvPr>
            <p:ph type="body" idx="1"/>
          </p:nvPr>
        </p:nvSpPr>
        <p:spPr/>
        <p:txBody>
          <a:bodyPr/>
          <a:lstStyle/>
          <a:p>
            <a:pPr eaLnBrk="1" hangingPunct="1"/>
            <a:r>
              <a:rPr lang="en-US" altLang="en-US"/>
              <a:t>Intensity</a:t>
            </a:r>
          </a:p>
          <a:p>
            <a:pPr eaLnBrk="1" hangingPunct="1"/>
            <a:r>
              <a:rPr lang="en-US" altLang="en-US"/>
              <a:t>Duration</a:t>
            </a:r>
          </a:p>
          <a:p>
            <a:pPr eaLnBrk="1" hangingPunct="1"/>
            <a:r>
              <a:rPr lang="en-US" altLang="en-US"/>
              <a:t>Certainty</a:t>
            </a:r>
          </a:p>
          <a:p>
            <a:pPr eaLnBrk="1" hangingPunct="1"/>
            <a:r>
              <a:rPr lang="en-US" altLang="en-US"/>
              <a:t>Propinquity (nearness)</a:t>
            </a:r>
          </a:p>
          <a:p>
            <a:pPr eaLnBrk="1" hangingPunct="1"/>
            <a:r>
              <a:rPr lang="en-US" altLang="en-US"/>
              <a:t>Fecundity (able to produce more)</a:t>
            </a:r>
          </a:p>
          <a:p>
            <a:pPr eaLnBrk="1" hangingPunct="1"/>
            <a:r>
              <a:rPr lang="en-US" altLang="en-US"/>
              <a:t>Purity (not diluted by pleasure/pain)</a:t>
            </a:r>
          </a:p>
          <a:p>
            <a:pPr eaLnBrk="1" hangingPunct="1"/>
            <a:r>
              <a:rPr lang="en-US" altLang="en-US"/>
              <a:t>Extent (number of people)</a:t>
            </a:r>
          </a:p>
        </p:txBody>
      </p:sp>
    </p:spTree>
    <p:extLst>
      <p:ext uri="{BB962C8B-B14F-4D97-AF65-F5344CB8AC3E}">
        <p14:creationId xmlns:p14="http://schemas.microsoft.com/office/powerpoint/2010/main" val="2327275000"/>
      </p:ext>
    </p:extLst>
  </p:cSld>
  <p:clrMapOvr>
    <a:masterClrMapping/>
  </p:clrMapOvr>
  <p:transition spd="med"/>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noChangeArrowheads="1"/>
          </p:cNvSpPr>
          <p:nvPr>
            <p:ph type="title"/>
          </p:nvPr>
        </p:nvSpPr>
        <p:spPr>
          <a:xfrm>
            <a:off x="1981200" y="76200"/>
            <a:ext cx="8305800" cy="6096000"/>
          </a:xfrm>
        </p:spPr>
        <p:txBody>
          <a:bodyPr/>
          <a:lstStyle/>
          <a:p>
            <a:r>
              <a:rPr lang="en-US" altLang="en-US" smtClean="0"/>
              <a:t>10.6 The “Winner-Take-All Society”</a:t>
            </a:r>
          </a:p>
        </p:txBody>
      </p:sp>
      <p:sp>
        <p:nvSpPr>
          <p:cNvPr id="67587"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10-54</a:t>
            </a:r>
          </a:p>
        </p:txBody>
      </p:sp>
    </p:spTree>
    <p:extLst>
      <p:ext uri="{BB962C8B-B14F-4D97-AF65-F5344CB8AC3E}">
        <p14:creationId xmlns:p14="http://schemas.microsoft.com/office/powerpoint/2010/main" val="157738291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noChangeArrowheads="1"/>
          </p:cNvSpPr>
          <p:nvPr>
            <p:ph type="title"/>
          </p:nvPr>
        </p:nvSpPr>
        <p:spPr/>
        <p:txBody>
          <a:bodyPr/>
          <a:lstStyle/>
          <a:p>
            <a:r>
              <a:rPr lang="en-CA" altLang="en-US" smtClean="0"/>
              <a:t>Income Inequality</a:t>
            </a:r>
          </a:p>
        </p:txBody>
      </p:sp>
      <p:sp>
        <p:nvSpPr>
          <p:cNvPr id="68611" name="Content Placeholder 2"/>
          <p:cNvSpPr>
            <a:spLocks noGrp="1" noChangeArrowheads="1"/>
          </p:cNvSpPr>
          <p:nvPr>
            <p:ph idx="1"/>
          </p:nvPr>
        </p:nvSpPr>
        <p:spPr>
          <a:xfrm>
            <a:off x="1524000" y="990600"/>
            <a:ext cx="8763000" cy="5257800"/>
          </a:xfrm>
        </p:spPr>
        <p:txBody>
          <a:bodyPr/>
          <a:lstStyle/>
          <a:p>
            <a:r>
              <a:rPr lang="en-CA" altLang="en-US" smtClean="0"/>
              <a:t>Survey Class.</a:t>
            </a:r>
          </a:p>
          <a:p>
            <a:r>
              <a:rPr lang="en-CA" altLang="en-US" smtClean="0"/>
              <a:t>5 groups: Poorest, Poor, Medium, Wealthy, Wealthiest.</a:t>
            </a:r>
          </a:p>
          <a:p>
            <a:r>
              <a:rPr lang="en-CA" altLang="en-US" smtClean="0"/>
              <a:t>What do you think the ideal distribution should be?</a:t>
            </a:r>
          </a:p>
          <a:p>
            <a:pPr lvl="1"/>
            <a:r>
              <a:rPr lang="en-CA" altLang="en-US" smtClean="0"/>
              <a:t>(e.g. Poorest:5%, Poor: 10%, Medium:20%, Wealthy: 30%, Wealthiest: 35)</a:t>
            </a:r>
          </a:p>
          <a:p>
            <a:r>
              <a:rPr lang="en-CA" altLang="en-US" smtClean="0"/>
              <a:t>What is the actual distribution of each groups share of wealth?</a:t>
            </a:r>
          </a:p>
          <a:p>
            <a:r>
              <a:rPr lang="en-CA" altLang="en-US" smtClean="0">
                <a:hlinkClick r:id="rId2"/>
              </a:rPr>
              <a:t>Income Inequality in America</a:t>
            </a:r>
            <a:endParaRPr lang="en-CA" altLang="en-US" smtClean="0"/>
          </a:p>
          <a:p>
            <a:endParaRPr lang="en-CA" altLang="en-US" smtClean="0"/>
          </a:p>
        </p:txBody>
      </p:sp>
    </p:spTree>
    <p:extLst>
      <p:ext uri="{BB962C8B-B14F-4D97-AF65-F5344CB8AC3E}">
        <p14:creationId xmlns:p14="http://schemas.microsoft.com/office/powerpoint/2010/main" val="289194450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10-55</a:t>
            </a:r>
          </a:p>
        </p:txBody>
      </p:sp>
      <p:sp>
        <p:nvSpPr>
          <p:cNvPr id="69635" name="Rectangle 2"/>
          <p:cNvSpPr>
            <a:spLocks noGrp="1" noChangeArrowheads="1"/>
          </p:cNvSpPr>
          <p:nvPr>
            <p:ph type="title"/>
          </p:nvPr>
        </p:nvSpPr>
        <p:spPr/>
        <p:txBody>
          <a:bodyPr/>
          <a:lstStyle/>
          <a:p>
            <a:pPr eaLnBrk="1" hangingPunct="1"/>
            <a:r>
              <a:rPr lang="en-US" altLang="en-US" smtClean="0"/>
              <a:t>The Winner-Take-All Phenomenon</a:t>
            </a:r>
          </a:p>
        </p:txBody>
      </p:sp>
      <p:sp>
        <p:nvSpPr>
          <p:cNvPr id="69636" name="Rectangle 3"/>
          <p:cNvSpPr>
            <a:spLocks noGrp="1" noChangeArrowheads="1"/>
          </p:cNvSpPr>
          <p:nvPr>
            <p:ph type="body" idx="1"/>
          </p:nvPr>
        </p:nvSpPr>
        <p:spPr/>
        <p:txBody>
          <a:bodyPr/>
          <a:lstStyle/>
          <a:p>
            <a:pPr eaLnBrk="1" hangingPunct="1"/>
            <a:r>
              <a:rPr lang="en-US" altLang="en-US" smtClean="0">
                <a:sym typeface="Symbol" panose="05050102010706020507" pitchFamily="18" charset="2"/>
              </a:rPr>
              <a:t>Winner-take-all: a few top performers have disproportionate share of wealth</a:t>
            </a:r>
          </a:p>
          <a:p>
            <a:pPr eaLnBrk="1" hangingPunct="1"/>
            <a:r>
              <a:rPr lang="en-US" altLang="en-US" smtClean="0">
                <a:sym typeface="Symbol" panose="05050102010706020507" pitchFamily="18" charset="2"/>
              </a:rPr>
              <a:t>Causes</a:t>
            </a:r>
          </a:p>
          <a:p>
            <a:pPr lvl="1" eaLnBrk="1" hangingPunct="1"/>
            <a:r>
              <a:rPr lang="en-US" altLang="en-US" smtClean="0">
                <a:sym typeface="Symbol" panose="05050102010706020507" pitchFamily="18" charset="2"/>
              </a:rPr>
              <a:t>IT and efficient transportation systems</a:t>
            </a:r>
          </a:p>
          <a:p>
            <a:pPr lvl="1" eaLnBrk="1" hangingPunct="1"/>
            <a:r>
              <a:rPr lang="en-US" altLang="en-US" smtClean="0">
                <a:sym typeface="Symbol" panose="05050102010706020507" pitchFamily="18" charset="2"/>
              </a:rPr>
              <a:t>Network economies</a:t>
            </a:r>
          </a:p>
          <a:p>
            <a:pPr lvl="1" eaLnBrk="1" hangingPunct="1"/>
            <a:r>
              <a:rPr lang="en-US" altLang="en-US" smtClean="0">
                <a:sym typeface="Symbol" panose="05050102010706020507" pitchFamily="18" charset="2"/>
              </a:rPr>
              <a:t>Dominance of English language</a:t>
            </a:r>
          </a:p>
          <a:p>
            <a:pPr lvl="1" eaLnBrk="1" hangingPunct="1"/>
            <a:r>
              <a:rPr lang="en-US" altLang="en-US" smtClean="0">
                <a:sym typeface="Symbol" panose="05050102010706020507" pitchFamily="18" charset="2"/>
              </a:rPr>
              <a:t>Changing business norms</a:t>
            </a:r>
          </a:p>
        </p:txBody>
      </p:sp>
    </p:spTree>
    <p:extLst>
      <p:ext uri="{BB962C8B-B14F-4D97-AF65-F5344CB8AC3E}">
        <p14:creationId xmlns:p14="http://schemas.microsoft.com/office/powerpoint/2010/main" val="2150634062"/>
      </p:ext>
    </p:extLst>
  </p:cSld>
  <p:clrMapOvr>
    <a:masterClrMapping/>
  </p:clrMapOvr>
  <p:transition spd="med"/>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noChangeArrowheads="1"/>
          </p:cNvSpPr>
          <p:nvPr>
            <p:ph type="title"/>
          </p:nvPr>
        </p:nvSpPr>
        <p:spPr>
          <a:xfrm>
            <a:off x="1981200" y="76200"/>
            <a:ext cx="8305800" cy="1524000"/>
          </a:xfrm>
        </p:spPr>
        <p:txBody>
          <a:bodyPr/>
          <a:lstStyle/>
          <a:p>
            <a:r>
              <a:rPr lang="en-US" altLang="en-US" smtClean="0"/>
              <a:t>CEO Pay v. Production Worker Pay, 1980 and 2003</a:t>
            </a:r>
          </a:p>
        </p:txBody>
      </p:sp>
      <p:sp>
        <p:nvSpPr>
          <p:cNvPr id="70659"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10-56</a:t>
            </a:r>
          </a:p>
        </p:txBody>
      </p:sp>
      <p:pic>
        <p:nvPicPr>
          <p:cNvPr id="70660" name="Picture 6" descr="qui09f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2209800"/>
            <a:ext cx="70104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956939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noChangeArrowheads="1"/>
          </p:cNvSpPr>
          <p:nvPr>
            <p:ph type="title"/>
          </p:nvPr>
        </p:nvSpPr>
        <p:spPr>
          <a:xfrm>
            <a:off x="1981200" y="76200"/>
            <a:ext cx="8305800" cy="1828800"/>
          </a:xfrm>
        </p:spPr>
        <p:txBody>
          <a:bodyPr/>
          <a:lstStyle/>
          <a:p>
            <a:r>
              <a:rPr lang="en-US" altLang="en-US" sz="2800"/>
              <a:t>Is Rory McIlroy That Much Better Than Sergio Garcia or Derek Ernst?</a:t>
            </a:r>
          </a:p>
        </p:txBody>
      </p:sp>
      <p:sp>
        <p:nvSpPr>
          <p:cNvPr id="71683"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10-57</a:t>
            </a:r>
          </a:p>
        </p:txBody>
      </p:sp>
      <p:sp>
        <p:nvSpPr>
          <p:cNvPr id="71684" name="TextBox 1"/>
          <p:cNvSpPr txBox="1">
            <a:spLocks noChangeArrowheads="1"/>
          </p:cNvSpPr>
          <p:nvPr/>
        </p:nvSpPr>
        <p:spPr bwMode="auto">
          <a:xfrm>
            <a:off x="3733800" y="3429001"/>
            <a:ext cx="5562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2400"/>
              <a:t>&lt;Insert Table 10.2 here&gt;</a:t>
            </a:r>
          </a:p>
        </p:txBody>
      </p:sp>
      <p:pic>
        <p:nvPicPr>
          <p:cNvPr id="71685"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993901"/>
            <a:ext cx="8275638" cy="333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557178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noChangeArrowheads="1"/>
          </p:cNvSpPr>
          <p:nvPr>
            <p:ph type="title"/>
          </p:nvPr>
        </p:nvSpPr>
        <p:spPr/>
        <p:txBody>
          <a:bodyPr/>
          <a:lstStyle/>
          <a:p>
            <a:r>
              <a:rPr lang="en-US" altLang="en-US" smtClean="0"/>
              <a:t>Reducing Winner-Take-All Effects</a:t>
            </a:r>
          </a:p>
        </p:txBody>
      </p:sp>
      <p:sp>
        <p:nvSpPr>
          <p:cNvPr id="72707" name="Content Placeholder 2"/>
          <p:cNvSpPr>
            <a:spLocks noGrp="1" noChangeArrowheads="1"/>
          </p:cNvSpPr>
          <p:nvPr>
            <p:ph idx="1"/>
          </p:nvPr>
        </p:nvSpPr>
        <p:spPr/>
        <p:txBody>
          <a:bodyPr/>
          <a:lstStyle/>
          <a:p>
            <a:r>
              <a:rPr lang="en-US" altLang="en-US" smtClean="0"/>
              <a:t>Limit number of hours that stores remain open</a:t>
            </a:r>
          </a:p>
          <a:p>
            <a:r>
              <a:rPr lang="en-US" altLang="en-US" smtClean="0"/>
              <a:t>Businesses form cooperative agreements to reduce positional arms races</a:t>
            </a:r>
          </a:p>
          <a:p>
            <a:pPr lvl="1"/>
            <a:r>
              <a:rPr lang="en-US" altLang="en-US" smtClean="0"/>
              <a:t>Example: salary caps on pro sports teams</a:t>
            </a:r>
          </a:p>
          <a:p>
            <a:r>
              <a:rPr lang="en-US" altLang="en-US" smtClean="0"/>
              <a:t>More progressive tax structures</a:t>
            </a:r>
          </a:p>
          <a:p>
            <a:r>
              <a:rPr lang="en-US" altLang="en-US" smtClean="0"/>
              <a:t>Campaign finance reform</a:t>
            </a:r>
          </a:p>
        </p:txBody>
      </p:sp>
      <p:sp>
        <p:nvSpPr>
          <p:cNvPr id="7270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10-58</a:t>
            </a:r>
          </a:p>
        </p:txBody>
      </p:sp>
    </p:spTree>
    <p:extLst>
      <p:ext uri="{BB962C8B-B14F-4D97-AF65-F5344CB8AC3E}">
        <p14:creationId xmlns:p14="http://schemas.microsoft.com/office/powerpoint/2010/main" val="208699807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smtClean="0"/>
              <a:t>Fake News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57446052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324AD-A18D-45CC-B8A7-EF41FFEBE38E}"/>
              </a:ext>
            </a:extLst>
          </p:cNvPr>
          <p:cNvSpPr>
            <a:spLocks noGrp="1"/>
          </p:cNvSpPr>
          <p:nvPr>
            <p:ph type="title"/>
          </p:nvPr>
        </p:nvSpPr>
        <p:spPr/>
        <p:txBody>
          <a:bodyPr/>
          <a:lstStyle/>
          <a:p>
            <a:pPr algn="ctr"/>
            <a:r>
              <a:rPr lang="en-CA" dirty="0"/>
              <a:t>Fake News</a:t>
            </a:r>
          </a:p>
        </p:txBody>
      </p:sp>
      <p:pic>
        <p:nvPicPr>
          <p:cNvPr id="1026" name="Picture 2" descr="Image result for fake news">
            <a:extLst>
              <a:ext uri="{FF2B5EF4-FFF2-40B4-BE49-F238E27FC236}">
                <a16:creationId xmlns:a16="http://schemas.microsoft.com/office/drawing/2014/main" id="{5B336F12-B482-4D7F-A409-C7CB2E4FD89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87637" y="1825624"/>
            <a:ext cx="7893921" cy="503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334582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8629B-B179-41CE-842E-3D964086C178}"/>
              </a:ext>
            </a:extLst>
          </p:cNvPr>
          <p:cNvSpPr>
            <a:spLocks noGrp="1"/>
          </p:cNvSpPr>
          <p:nvPr>
            <p:ph type="title"/>
          </p:nvPr>
        </p:nvSpPr>
        <p:spPr/>
        <p:txBody>
          <a:bodyPr/>
          <a:lstStyle/>
          <a:p>
            <a:r>
              <a:rPr lang="en-CA" dirty="0"/>
              <a:t>Agenda	</a:t>
            </a:r>
          </a:p>
        </p:txBody>
      </p:sp>
      <p:sp>
        <p:nvSpPr>
          <p:cNvPr id="3" name="Content Placeholder 2">
            <a:extLst>
              <a:ext uri="{FF2B5EF4-FFF2-40B4-BE49-F238E27FC236}">
                <a16:creationId xmlns:a16="http://schemas.microsoft.com/office/drawing/2014/main" id="{941AB108-D014-4EC4-B146-5240F386F0C6}"/>
              </a:ext>
            </a:extLst>
          </p:cNvPr>
          <p:cNvSpPr>
            <a:spLocks noGrp="1"/>
          </p:cNvSpPr>
          <p:nvPr>
            <p:ph idx="1"/>
          </p:nvPr>
        </p:nvSpPr>
        <p:spPr/>
        <p:txBody>
          <a:bodyPr/>
          <a:lstStyle/>
          <a:p>
            <a:r>
              <a:rPr lang="en-CA" dirty="0"/>
              <a:t>Propaganda Model</a:t>
            </a:r>
          </a:p>
          <a:p>
            <a:r>
              <a:rPr lang="en-CA" dirty="0"/>
              <a:t>Fake News  - Causes and Effects</a:t>
            </a:r>
          </a:p>
          <a:p>
            <a:r>
              <a:rPr lang="en-CA" dirty="0"/>
              <a:t>Movies and Books for Students</a:t>
            </a:r>
          </a:p>
          <a:p>
            <a:endParaRPr lang="en-CA" dirty="0"/>
          </a:p>
        </p:txBody>
      </p:sp>
    </p:spTree>
    <p:extLst>
      <p:ext uri="{BB962C8B-B14F-4D97-AF65-F5344CB8AC3E}">
        <p14:creationId xmlns:p14="http://schemas.microsoft.com/office/powerpoint/2010/main" val="4983953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3C574-FF5D-4462-8E85-C404E8A2316B}"/>
              </a:ext>
            </a:extLst>
          </p:cNvPr>
          <p:cNvSpPr>
            <a:spLocks noGrp="1"/>
          </p:cNvSpPr>
          <p:nvPr>
            <p:ph type="title"/>
          </p:nvPr>
        </p:nvSpPr>
        <p:spPr/>
        <p:txBody>
          <a:bodyPr/>
          <a:lstStyle/>
          <a:p>
            <a:r>
              <a:rPr lang="en-CA" dirty="0"/>
              <a:t>Review</a:t>
            </a:r>
          </a:p>
        </p:txBody>
      </p:sp>
      <p:sp>
        <p:nvSpPr>
          <p:cNvPr id="3" name="Content Placeholder 2">
            <a:extLst>
              <a:ext uri="{FF2B5EF4-FFF2-40B4-BE49-F238E27FC236}">
                <a16:creationId xmlns:a16="http://schemas.microsoft.com/office/drawing/2014/main" id="{51CF6D8C-F64A-4EE8-AD9F-F93924051D15}"/>
              </a:ext>
            </a:extLst>
          </p:cNvPr>
          <p:cNvSpPr>
            <a:spLocks noGrp="1"/>
          </p:cNvSpPr>
          <p:nvPr>
            <p:ph idx="1"/>
          </p:nvPr>
        </p:nvSpPr>
        <p:spPr/>
        <p:txBody>
          <a:bodyPr/>
          <a:lstStyle/>
          <a:p>
            <a:r>
              <a:rPr lang="en-CA" dirty="0"/>
              <a:t>Fill in the blanks: 10/12 (1 each, 10 points total)</a:t>
            </a:r>
          </a:p>
          <a:p>
            <a:r>
              <a:rPr lang="en-CA" dirty="0"/>
              <a:t>Short answers: 5/7 (3 each, 15 points total)</a:t>
            </a:r>
          </a:p>
          <a:p>
            <a:r>
              <a:rPr lang="en-CA" dirty="0"/>
              <a:t>Scenario: ½ (5 points total)</a:t>
            </a:r>
          </a:p>
          <a:p>
            <a:r>
              <a:rPr lang="en-CA" dirty="0"/>
              <a:t>Weight: 30%</a:t>
            </a:r>
          </a:p>
        </p:txBody>
      </p:sp>
    </p:spTree>
    <p:extLst>
      <p:ext uri="{BB962C8B-B14F-4D97-AF65-F5344CB8AC3E}">
        <p14:creationId xmlns:p14="http://schemas.microsoft.com/office/powerpoint/2010/main" val="1912617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3">
            <a:extLst>
              <a:ext uri="{FF2B5EF4-FFF2-40B4-BE49-F238E27FC236}">
                <a16:creationId xmlns:a16="http://schemas.microsoft.com/office/drawing/2014/main" id="{B4EA6B3D-E3B4-40AD-8ACA-9DC8522131E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2-52</a:t>
            </a:r>
          </a:p>
        </p:txBody>
      </p:sp>
      <p:sp>
        <p:nvSpPr>
          <p:cNvPr id="59395" name="Rectangle 2">
            <a:extLst>
              <a:ext uri="{FF2B5EF4-FFF2-40B4-BE49-F238E27FC236}">
                <a16:creationId xmlns:a16="http://schemas.microsoft.com/office/drawing/2014/main" id="{1E1848EF-4CFD-416B-9CC6-235A987FF58B}"/>
              </a:ext>
            </a:extLst>
          </p:cNvPr>
          <p:cNvSpPr>
            <a:spLocks noGrp="1" noChangeArrowheads="1"/>
          </p:cNvSpPr>
          <p:nvPr>
            <p:ph type="title"/>
          </p:nvPr>
        </p:nvSpPr>
        <p:spPr/>
        <p:txBody>
          <a:bodyPr/>
          <a:lstStyle/>
          <a:p>
            <a:pPr eaLnBrk="1" hangingPunct="1"/>
            <a:r>
              <a:rPr lang="en-US" altLang="en-US"/>
              <a:t>Highway Routing Scenario</a:t>
            </a:r>
          </a:p>
        </p:txBody>
      </p:sp>
      <p:sp>
        <p:nvSpPr>
          <p:cNvPr id="59396" name="Rectangle 3">
            <a:extLst>
              <a:ext uri="{FF2B5EF4-FFF2-40B4-BE49-F238E27FC236}">
                <a16:creationId xmlns:a16="http://schemas.microsoft.com/office/drawing/2014/main" id="{B69A152A-0EB0-4278-A933-502EE1FC6DEB}"/>
              </a:ext>
            </a:extLst>
          </p:cNvPr>
          <p:cNvSpPr>
            <a:spLocks noGrp="1" noChangeArrowheads="1"/>
          </p:cNvSpPr>
          <p:nvPr>
            <p:ph type="body" idx="1"/>
          </p:nvPr>
        </p:nvSpPr>
        <p:spPr/>
        <p:txBody>
          <a:bodyPr/>
          <a:lstStyle/>
          <a:p>
            <a:pPr eaLnBrk="1" hangingPunct="1"/>
            <a:r>
              <a:rPr lang="en-US" altLang="en-US"/>
              <a:t>State may replace a curvy stretch of highway</a:t>
            </a:r>
          </a:p>
          <a:p>
            <a:pPr eaLnBrk="1" hangingPunct="1"/>
            <a:r>
              <a:rPr lang="en-US" altLang="en-US"/>
              <a:t>New highway segment 1 mile shorter</a:t>
            </a:r>
          </a:p>
          <a:p>
            <a:pPr eaLnBrk="1" hangingPunct="1"/>
            <a:r>
              <a:rPr lang="en-US" altLang="en-US"/>
              <a:t>150 houses would have to be removed</a:t>
            </a:r>
          </a:p>
          <a:p>
            <a:pPr eaLnBrk="1" hangingPunct="1"/>
            <a:r>
              <a:rPr lang="en-US" altLang="en-US"/>
              <a:t>Some wildlife habitat would be destroyed</a:t>
            </a:r>
          </a:p>
        </p:txBody>
      </p:sp>
    </p:spTree>
    <p:extLst>
      <p:ext uri="{BB962C8B-B14F-4D97-AF65-F5344CB8AC3E}">
        <p14:creationId xmlns:p14="http://schemas.microsoft.com/office/powerpoint/2010/main" val="2084669304"/>
      </p:ext>
    </p:extLst>
  </p:cSld>
  <p:clrMapOvr>
    <a:masterClrMapping/>
  </p:clrMapOvr>
  <p:transition spd="med"/>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4F236-DFB0-4BA6-934A-6EEF379F78C9}"/>
              </a:ext>
            </a:extLst>
          </p:cNvPr>
          <p:cNvSpPr>
            <a:spLocks noGrp="1"/>
          </p:cNvSpPr>
          <p:nvPr>
            <p:ph type="title"/>
          </p:nvPr>
        </p:nvSpPr>
        <p:spPr/>
        <p:txBody>
          <a:bodyPr/>
          <a:lstStyle/>
          <a:p>
            <a:r>
              <a:rPr lang="en-CA" dirty="0"/>
              <a:t>Review </a:t>
            </a:r>
            <a:r>
              <a:rPr lang="en-CA" dirty="0" err="1"/>
              <a:t>cont</a:t>
            </a:r>
            <a:r>
              <a:rPr lang="en-CA" dirty="0"/>
              <a:t>.’d</a:t>
            </a:r>
          </a:p>
        </p:txBody>
      </p:sp>
      <p:sp>
        <p:nvSpPr>
          <p:cNvPr id="3" name="Content Placeholder 2">
            <a:extLst>
              <a:ext uri="{FF2B5EF4-FFF2-40B4-BE49-F238E27FC236}">
                <a16:creationId xmlns:a16="http://schemas.microsoft.com/office/drawing/2014/main" id="{0C132BF1-06B2-4B2C-9B05-DB480C9CAFD2}"/>
              </a:ext>
            </a:extLst>
          </p:cNvPr>
          <p:cNvSpPr>
            <a:spLocks noGrp="1"/>
          </p:cNvSpPr>
          <p:nvPr>
            <p:ph idx="1"/>
          </p:nvPr>
        </p:nvSpPr>
        <p:spPr/>
        <p:txBody>
          <a:bodyPr/>
          <a:lstStyle/>
          <a:p>
            <a:r>
              <a:rPr lang="en-CA" dirty="0"/>
              <a:t>Exam focuses on latter half of the course.</a:t>
            </a:r>
          </a:p>
          <a:p>
            <a:r>
              <a:rPr lang="en-CA" dirty="0"/>
              <a:t>Section 2 of the Charter is on the exam.</a:t>
            </a:r>
          </a:p>
          <a:p>
            <a:endParaRPr lang="en-CA" dirty="0"/>
          </a:p>
        </p:txBody>
      </p:sp>
    </p:spTree>
    <p:extLst>
      <p:ext uri="{BB962C8B-B14F-4D97-AF65-F5344CB8AC3E}">
        <p14:creationId xmlns:p14="http://schemas.microsoft.com/office/powerpoint/2010/main" val="262483345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61909-28C8-4434-9720-016A70BEEED2}"/>
              </a:ext>
            </a:extLst>
          </p:cNvPr>
          <p:cNvSpPr>
            <a:spLocks noGrp="1"/>
          </p:cNvSpPr>
          <p:nvPr>
            <p:ph type="title"/>
          </p:nvPr>
        </p:nvSpPr>
        <p:spPr/>
        <p:txBody>
          <a:bodyPr/>
          <a:lstStyle/>
          <a:p>
            <a:r>
              <a:rPr lang="en-CA" dirty="0"/>
              <a:t>Course Evaluation</a:t>
            </a:r>
          </a:p>
        </p:txBody>
      </p:sp>
      <p:sp>
        <p:nvSpPr>
          <p:cNvPr id="3" name="Content Placeholder 2">
            <a:extLst>
              <a:ext uri="{FF2B5EF4-FFF2-40B4-BE49-F238E27FC236}">
                <a16:creationId xmlns:a16="http://schemas.microsoft.com/office/drawing/2014/main" id="{5770C572-44FA-468C-8B64-15D5EEFEA054}"/>
              </a:ext>
            </a:extLst>
          </p:cNvPr>
          <p:cNvSpPr>
            <a:spLocks noGrp="1"/>
          </p:cNvSpPr>
          <p:nvPr>
            <p:ph idx="1"/>
          </p:nvPr>
        </p:nvSpPr>
        <p:spPr/>
        <p:txBody>
          <a:bodyPr/>
          <a:lstStyle/>
          <a:p>
            <a:r>
              <a:rPr lang="en-CA" dirty="0"/>
              <a:t>Would it have been helpful to break the essay down into smaller parts? (e.g. a separate assignment to have you gather sources, find strong quotes, write an introduction, and finally submit it)</a:t>
            </a:r>
          </a:p>
          <a:p>
            <a:r>
              <a:rPr lang="en-CA" dirty="0"/>
              <a:t>What could be done to encourage more student participation?</a:t>
            </a:r>
          </a:p>
          <a:p>
            <a:r>
              <a:rPr lang="en-CA" dirty="0"/>
              <a:t>Do you wish more time was spent on review?</a:t>
            </a:r>
          </a:p>
          <a:p>
            <a:r>
              <a:rPr lang="en-CA" dirty="0"/>
              <a:t>What was your favorite thing about class?</a:t>
            </a:r>
          </a:p>
          <a:p>
            <a:r>
              <a:rPr lang="en-CA" dirty="0"/>
              <a:t>What was your least favorite thing about class?</a:t>
            </a:r>
          </a:p>
        </p:txBody>
      </p:sp>
    </p:spTree>
    <p:extLst>
      <p:ext uri="{BB962C8B-B14F-4D97-AF65-F5344CB8AC3E}">
        <p14:creationId xmlns:p14="http://schemas.microsoft.com/office/powerpoint/2010/main" val="88593072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1484D-9980-4E54-9A10-CF8A01212DF9}"/>
              </a:ext>
            </a:extLst>
          </p:cNvPr>
          <p:cNvSpPr>
            <a:spLocks noGrp="1"/>
          </p:cNvSpPr>
          <p:nvPr>
            <p:ph type="title"/>
          </p:nvPr>
        </p:nvSpPr>
        <p:spPr/>
        <p:txBody>
          <a:bodyPr/>
          <a:lstStyle/>
          <a:p>
            <a:r>
              <a:rPr lang="en-CA" dirty="0"/>
              <a:t>Chomsky and Herman’s Propaganda Model</a:t>
            </a:r>
          </a:p>
        </p:txBody>
      </p:sp>
      <p:sp>
        <p:nvSpPr>
          <p:cNvPr id="3" name="Content Placeholder 2">
            <a:extLst>
              <a:ext uri="{FF2B5EF4-FFF2-40B4-BE49-F238E27FC236}">
                <a16:creationId xmlns:a16="http://schemas.microsoft.com/office/drawing/2014/main" id="{137FCD55-CA51-4E7A-B22E-E9D4CEAE3B36}"/>
              </a:ext>
            </a:extLst>
          </p:cNvPr>
          <p:cNvSpPr>
            <a:spLocks noGrp="1"/>
          </p:cNvSpPr>
          <p:nvPr>
            <p:ph idx="1"/>
          </p:nvPr>
        </p:nvSpPr>
        <p:spPr/>
        <p:txBody>
          <a:bodyPr>
            <a:normAutofit fontScale="85000" lnSpcReduction="20000"/>
          </a:bodyPr>
          <a:lstStyle/>
          <a:p>
            <a:pPr marL="0" indent="0">
              <a:buNone/>
            </a:pPr>
            <a:r>
              <a:rPr lang="en-CA" dirty="0"/>
              <a:t>Edward S. Herman and Noam Chomsky wrote </a:t>
            </a:r>
            <a:r>
              <a:rPr lang="en-CA" i="1" dirty="0"/>
              <a:t>Manufacturing Consent </a:t>
            </a:r>
            <a:r>
              <a:rPr lang="en-CA" dirty="0"/>
              <a:t>in 1988. It saw the ‘free press’ of the United States as subject to corporate interests. These interests seek to promote capitalist propaganda through </a:t>
            </a:r>
            <a:r>
              <a:rPr lang="en-CA" dirty="0">
                <a:hlinkClick r:id="rId2"/>
              </a:rPr>
              <a:t>5 filters</a:t>
            </a:r>
            <a:r>
              <a:rPr lang="en-CA" dirty="0"/>
              <a:t>.</a:t>
            </a:r>
          </a:p>
          <a:p>
            <a:pPr marL="342900" indent="-342900">
              <a:buAutoNum type="arabicPeriod"/>
            </a:pPr>
            <a:r>
              <a:rPr lang="en-CA" dirty="0"/>
              <a:t>Media ownership – mass media is expensive and overwhelmingly owned by corporate interests.</a:t>
            </a:r>
          </a:p>
          <a:p>
            <a:pPr marL="342900" indent="-342900">
              <a:buAutoNum type="arabicPeriod"/>
            </a:pPr>
            <a:r>
              <a:rPr lang="en-CA" dirty="0"/>
              <a:t>Advertising – consumers are unwilling to pay for the expenses of media and they are therefore reliant on advertising.</a:t>
            </a:r>
          </a:p>
          <a:p>
            <a:pPr marL="342900" indent="-342900">
              <a:buAutoNum type="arabicPeriod"/>
            </a:pPr>
            <a:r>
              <a:rPr lang="en-CA" dirty="0"/>
              <a:t>Complicity – reporters are encouraged to report the official consensus or have their access to those in power cut.</a:t>
            </a:r>
          </a:p>
          <a:p>
            <a:pPr marL="342900" indent="-342900">
              <a:buAutoNum type="arabicPeriod"/>
            </a:pPr>
            <a:r>
              <a:rPr lang="en-CA" dirty="0"/>
              <a:t>Flak – when people put out reports that corporate interests don’t like, they are able to lobby the broadcaster and disparage the reporter.</a:t>
            </a:r>
          </a:p>
          <a:p>
            <a:pPr marL="342900" indent="-342900">
              <a:buAutoNum type="arabicPeriod"/>
            </a:pPr>
            <a:r>
              <a:rPr lang="en-CA" dirty="0"/>
              <a:t>The Common enemy – when people are upset at the status quo, they are pointed towards an official enemy to direct their anger.</a:t>
            </a:r>
          </a:p>
          <a:p>
            <a:endParaRPr lang="en-CA" dirty="0"/>
          </a:p>
        </p:txBody>
      </p:sp>
    </p:spTree>
    <p:extLst>
      <p:ext uri="{BB962C8B-B14F-4D97-AF65-F5344CB8AC3E}">
        <p14:creationId xmlns:p14="http://schemas.microsoft.com/office/powerpoint/2010/main" val="199879848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7DD6C-6209-4CCD-9ABD-E8A52FBAD415}"/>
              </a:ext>
            </a:extLst>
          </p:cNvPr>
          <p:cNvSpPr>
            <a:spLocks noGrp="1"/>
          </p:cNvSpPr>
          <p:nvPr>
            <p:ph type="title"/>
          </p:nvPr>
        </p:nvSpPr>
        <p:spPr/>
        <p:txBody>
          <a:bodyPr/>
          <a:lstStyle/>
          <a:p>
            <a:r>
              <a:rPr lang="en-CA" dirty="0"/>
              <a:t>Has the internet changed the validity of this model?</a:t>
            </a:r>
          </a:p>
        </p:txBody>
      </p:sp>
      <p:sp>
        <p:nvSpPr>
          <p:cNvPr id="3" name="Content Placeholder 2">
            <a:extLst>
              <a:ext uri="{FF2B5EF4-FFF2-40B4-BE49-F238E27FC236}">
                <a16:creationId xmlns:a16="http://schemas.microsoft.com/office/drawing/2014/main" id="{F24D779A-E3A0-4905-BECE-AA2D583C1649}"/>
              </a:ext>
            </a:extLst>
          </p:cNvPr>
          <p:cNvSpPr>
            <a:spLocks noGrp="1"/>
          </p:cNvSpPr>
          <p:nvPr>
            <p:ph idx="1"/>
          </p:nvPr>
        </p:nvSpPr>
        <p:spPr/>
        <p:txBody>
          <a:bodyPr>
            <a:normAutofit/>
          </a:bodyPr>
          <a:lstStyle/>
          <a:p>
            <a:r>
              <a:rPr lang="en-CA" dirty="0"/>
              <a:t>Has it disrupted the importance of:</a:t>
            </a:r>
          </a:p>
          <a:p>
            <a:pPr marL="342900" indent="-342900">
              <a:buAutoNum type="arabicPeriod"/>
            </a:pPr>
            <a:r>
              <a:rPr lang="en-CA" dirty="0"/>
              <a:t>Media ownership?</a:t>
            </a:r>
          </a:p>
          <a:p>
            <a:pPr marL="342900" indent="-342900">
              <a:buAutoNum type="arabicPeriod"/>
            </a:pPr>
            <a:r>
              <a:rPr lang="en-CA" dirty="0"/>
              <a:t>Advertising? </a:t>
            </a:r>
          </a:p>
          <a:p>
            <a:pPr marL="342900" indent="-342900">
              <a:buAutoNum type="arabicPeriod"/>
            </a:pPr>
            <a:r>
              <a:rPr lang="en-CA" dirty="0"/>
              <a:t>Complicity? </a:t>
            </a:r>
          </a:p>
          <a:p>
            <a:pPr marL="342900" indent="-342900">
              <a:buAutoNum type="arabicPeriod"/>
            </a:pPr>
            <a:r>
              <a:rPr lang="en-CA" dirty="0"/>
              <a:t>Flak?</a:t>
            </a:r>
          </a:p>
          <a:p>
            <a:pPr marL="342900" indent="-342900">
              <a:buAutoNum type="arabicPeriod"/>
            </a:pPr>
            <a:r>
              <a:rPr lang="en-CA" dirty="0"/>
              <a:t>The Common enemy?</a:t>
            </a:r>
          </a:p>
        </p:txBody>
      </p:sp>
    </p:spTree>
    <p:extLst>
      <p:ext uri="{BB962C8B-B14F-4D97-AF65-F5344CB8AC3E}">
        <p14:creationId xmlns:p14="http://schemas.microsoft.com/office/powerpoint/2010/main" val="240755643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F6C36-A8DD-4C66-9FBA-C9245179F1A4}"/>
              </a:ext>
            </a:extLst>
          </p:cNvPr>
          <p:cNvSpPr>
            <a:spLocks noGrp="1"/>
          </p:cNvSpPr>
          <p:nvPr>
            <p:ph type="title"/>
          </p:nvPr>
        </p:nvSpPr>
        <p:spPr/>
        <p:txBody>
          <a:bodyPr/>
          <a:lstStyle/>
          <a:p>
            <a:r>
              <a:rPr lang="en-CA" dirty="0"/>
              <a:t>How has the internet shifted who has power over information?</a:t>
            </a:r>
          </a:p>
        </p:txBody>
      </p:sp>
      <p:sp>
        <p:nvSpPr>
          <p:cNvPr id="3" name="Content Placeholder 2">
            <a:extLst>
              <a:ext uri="{FF2B5EF4-FFF2-40B4-BE49-F238E27FC236}">
                <a16:creationId xmlns:a16="http://schemas.microsoft.com/office/drawing/2014/main" id="{1EB363E6-1800-4C76-8F4F-FC323658B9DB}"/>
              </a:ext>
            </a:extLst>
          </p:cNvPr>
          <p:cNvSpPr>
            <a:spLocks noGrp="1"/>
          </p:cNvSpPr>
          <p:nvPr>
            <p:ph idx="1"/>
          </p:nvPr>
        </p:nvSpPr>
        <p:spPr/>
        <p:txBody>
          <a:bodyPr/>
          <a:lstStyle/>
          <a:p>
            <a:r>
              <a:rPr lang="en-CA" dirty="0"/>
              <a:t>Anyone can post anything.</a:t>
            </a:r>
          </a:p>
          <a:p>
            <a:r>
              <a:rPr lang="en-CA" dirty="0"/>
              <a:t>We get much of our news from our friends, rather than governments or media corporations.</a:t>
            </a:r>
          </a:p>
          <a:p>
            <a:endParaRPr lang="en-CA" dirty="0"/>
          </a:p>
        </p:txBody>
      </p:sp>
    </p:spTree>
    <p:extLst>
      <p:ext uri="{BB962C8B-B14F-4D97-AF65-F5344CB8AC3E}">
        <p14:creationId xmlns:p14="http://schemas.microsoft.com/office/powerpoint/2010/main" val="173912330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E228A-7AE6-47B6-862E-691B72EE74EB}"/>
              </a:ext>
            </a:extLst>
          </p:cNvPr>
          <p:cNvSpPr>
            <a:spLocks noGrp="1"/>
          </p:cNvSpPr>
          <p:nvPr>
            <p:ph type="title"/>
          </p:nvPr>
        </p:nvSpPr>
        <p:spPr/>
        <p:txBody>
          <a:bodyPr/>
          <a:lstStyle/>
          <a:p>
            <a:r>
              <a:rPr lang="en-CA" dirty="0"/>
              <a:t>Fake News</a:t>
            </a:r>
          </a:p>
        </p:txBody>
      </p:sp>
      <p:sp>
        <p:nvSpPr>
          <p:cNvPr id="3" name="Content Placeholder 2">
            <a:extLst>
              <a:ext uri="{FF2B5EF4-FFF2-40B4-BE49-F238E27FC236}">
                <a16:creationId xmlns:a16="http://schemas.microsoft.com/office/drawing/2014/main" id="{EF20E38B-C9D9-4CAD-B102-B25A96412BE4}"/>
              </a:ext>
            </a:extLst>
          </p:cNvPr>
          <p:cNvSpPr>
            <a:spLocks noGrp="1"/>
          </p:cNvSpPr>
          <p:nvPr>
            <p:ph idx="1"/>
          </p:nvPr>
        </p:nvSpPr>
        <p:spPr/>
        <p:txBody>
          <a:bodyPr/>
          <a:lstStyle/>
          <a:p>
            <a:r>
              <a:rPr lang="en-CA" dirty="0"/>
              <a:t>Fake news is: “news articles that are intentionally and verifiably false, and could mislead readers” (</a:t>
            </a:r>
            <a:r>
              <a:rPr lang="en-CA" dirty="0" err="1"/>
              <a:t>Allcott</a:t>
            </a:r>
            <a:r>
              <a:rPr lang="en-CA" dirty="0"/>
              <a:t> &amp; </a:t>
            </a:r>
            <a:r>
              <a:rPr lang="en-CA" dirty="0" err="1"/>
              <a:t>Gentzkow</a:t>
            </a:r>
            <a:r>
              <a:rPr lang="en-CA" dirty="0"/>
              <a:t> 2017, p.213). </a:t>
            </a:r>
          </a:p>
          <a:p>
            <a:r>
              <a:rPr lang="en-CA" dirty="0"/>
              <a:t>This does </a:t>
            </a:r>
            <a:r>
              <a:rPr lang="en-CA" u="sng" dirty="0"/>
              <a:t>not</a:t>
            </a:r>
            <a:r>
              <a:rPr lang="en-CA" dirty="0"/>
              <a:t> include (according to </a:t>
            </a:r>
            <a:r>
              <a:rPr lang="en-CA" dirty="0" err="1"/>
              <a:t>Allcott</a:t>
            </a:r>
            <a:r>
              <a:rPr lang="en-CA" dirty="0"/>
              <a:t> and </a:t>
            </a:r>
            <a:r>
              <a:rPr lang="en-CA" dirty="0" err="1"/>
              <a:t>Gentzkow</a:t>
            </a:r>
            <a:r>
              <a:rPr lang="en-CA" dirty="0"/>
              <a:t>):</a:t>
            </a:r>
          </a:p>
          <a:p>
            <a:pPr lvl="1"/>
            <a:r>
              <a:rPr lang="en-CA" dirty="0"/>
              <a:t>Unintentional reporting mistakes</a:t>
            </a:r>
          </a:p>
          <a:p>
            <a:pPr lvl="1"/>
            <a:r>
              <a:rPr lang="en-CA" dirty="0"/>
              <a:t>Rumors that do not originate from a particular news article</a:t>
            </a:r>
          </a:p>
          <a:p>
            <a:pPr lvl="1"/>
            <a:r>
              <a:rPr lang="en-CA" dirty="0"/>
              <a:t>Conspiracy theories</a:t>
            </a:r>
          </a:p>
          <a:p>
            <a:pPr lvl="1"/>
            <a:r>
              <a:rPr lang="en-CA" dirty="0"/>
              <a:t>Satire</a:t>
            </a:r>
          </a:p>
          <a:p>
            <a:pPr lvl="1"/>
            <a:r>
              <a:rPr lang="en-CA" dirty="0"/>
              <a:t>False statements by politicians</a:t>
            </a:r>
          </a:p>
          <a:p>
            <a:pPr lvl="1"/>
            <a:r>
              <a:rPr lang="en-CA" dirty="0"/>
              <a:t>Slanted or misleading news</a:t>
            </a:r>
          </a:p>
          <a:p>
            <a:endParaRPr lang="en-CA" dirty="0"/>
          </a:p>
        </p:txBody>
      </p:sp>
    </p:spTree>
    <p:extLst>
      <p:ext uri="{BB962C8B-B14F-4D97-AF65-F5344CB8AC3E}">
        <p14:creationId xmlns:p14="http://schemas.microsoft.com/office/powerpoint/2010/main" val="150524319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24D4F-9835-4FD3-B3AC-38D44B740BD3}"/>
              </a:ext>
            </a:extLst>
          </p:cNvPr>
          <p:cNvSpPr>
            <a:spLocks noGrp="1"/>
          </p:cNvSpPr>
          <p:nvPr>
            <p:ph type="title"/>
          </p:nvPr>
        </p:nvSpPr>
        <p:spPr/>
        <p:txBody>
          <a:bodyPr/>
          <a:lstStyle/>
          <a:p>
            <a:r>
              <a:rPr lang="en-CA" dirty="0"/>
              <a:t>Social Costs of Fake News</a:t>
            </a:r>
          </a:p>
        </p:txBody>
      </p:sp>
      <p:sp>
        <p:nvSpPr>
          <p:cNvPr id="4" name="Text Placeholder 3">
            <a:extLst>
              <a:ext uri="{FF2B5EF4-FFF2-40B4-BE49-F238E27FC236}">
                <a16:creationId xmlns:a16="http://schemas.microsoft.com/office/drawing/2014/main" id="{CC15A26C-2F5D-4338-BA60-9546475D0065}"/>
              </a:ext>
            </a:extLst>
          </p:cNvPr>
          <p:cNvSpPr>
            <a:spLocks noGrp="1"/>
          </p:cNvSpPr>
          <p:nvPr>
            <p:ph type="body" sz="half" idx="2"/>
          </p:nvPr>
        </p:nvSpPr>
        <p:spPr>
          <a:xfrm>
            <a:off x="0" y="2057400"/>
            <a:ext cx="4411979" cy="4800600"/>
          </a:xfrm>
        </p:spPr>
        <p:txBody>
          <a:bodyPr>
            <a:normAutofit/>
          </a:bodyPr>
          <a:lstStyle/>
          <a:p>
            <a:pPr marL="342900" indent="-342900">
              <a:buAutoNum type="arabicPeriod"/>
            </a:pPr>
            <a:r>
              <a:rPr lang="en-CA" sz="2200" dirty="0"/>
              <a:t>Consumers who mistake fake news for real news have less accurate beliefs.</a:t>
            </a:r>
          </a:p>
          <a:p>
            <a:pPr marL="342900" indent="-342900">
              <a:buAutoNum type="arabicPeriod"/>
            </a:pPr>
            <a:r>
              <a:rPr lang="en-CA" sz="2200" dirty="0"/>
              <a:t>Less accurate beliefs cause social problems (e.g. democratic selection of inferior candidates).</a:t>
            </a:r>
          </a:p>
          <a:p>
            <a:pPr marL="342900" indent="-342900">
              <a:buAutoNum type="arabicPeriod"/>
            </a:pPr>
            <a:r>
              <a:rPr lang="en-CA" sz="2200" dirty="0"/>
              <a:t>Consumers become skeptical of legitimate news outlets.</a:t>
            </a:r>
          </a:p>
          <a:p>
            <a:pPr marL="342900" indent="-342900">
              <a:buAutoNum type="arabicPeriod"/>
            </a:pPr>
            <a:r>
              <a:rPr lang="en-CA" sz="2200" dirty="0"/>
              <a:t>Reduced demand for accuracy in reporting will reduce the incentive of news outlets to invest in accuracy.</a:t>
            </a:r>
          </a:p>
        </p:txBody>
      </p:sp>
      <p:pic>
        <p:nvPicPr>
          <p:cNvPr id="10242" name="Picture 2" descr="Image result for social costs fake news">
            <a:extLst>
              <a:ext uri="{FF2B5EF4-FFF2-40B4-BE49-F238E27FC236}">
                <a16:creationId xmlns:a16="http://schemas.microsoft.com/office/drawing/2014/main" id="{80D6B56E-B150-4697-9558-51A916CE35E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411978" y="1995486"/>
            <a:ext cx="7780022" cy="4862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681952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38264-72FC-4484-9DE3-424C27A8A6B7}"/>
              </a:ext>
            </a:extLst>
          </p:cNvPr>
          <p:cNvSpPr>
            <a:spLocks noGrp="1"/>
          </p:cNvSpPr>
          <p:nvPr>
            <p:ph type="title"/>
          </p:nvPr>
        </p:nvSpPr>
        <p:spPr>
          <a:xfrm>
            <a:off x="0" y="457200"/>
            <a:ext cx="4772025" cy="531812"/>
          </a:xfrm>
        </p:spPr>
        <p:txBody>
          <a:bodyPr/>
          <a:lstStyle/>
          <a:p>
            <a:r>
              <a:rPr lang="en-CA" dirty="0"/>
              <a:t>Causes of Fake News</a:t>
            </a:r>
          </a:p>
        </p:txBody>
      </p:sp>
      <p:sp>
        <p:nvSpPr>
          <p:cNvPr id="4" name="Text Placeholder 3">
            <a:extLst>
              <a:ext uri="{FF2B5EF4-FFF2-40B4-BE49-F238E27FC236}">
                <a16:creationId xmlns:a16="http://schemas.microsoft.com/office/drawing/2014/main" id="{5154A5EE-454D-4ED3-8544-04472580C88A}"/>
              </a:ext>
            </a:extLst>
          </p:cNvPr>
          <p:cNvSpPr>
            <a:spLocks noGrp="1"/>
          </p:cNvSpPr>
          <p:nvPr>
            <p:ph type="body" sz="half" idx="2"/>
          </p:nvPr>
        </p:nvSpPr>
        <p:spPr>
          <a:xfrm>
            <a:off x="0" y="989012"/>
            <a:ext cx="4772025" cy="4879976"/>
          </a:xfrm>
        </p:spPr>
        <p:txBody>
          <a:bodyPr>
            <a:noAutofit/>
          </a:bodyPr>
          <a:lstStyle/>
          <a:p>
            <a:pPr marL="342900" indent="-342900">
              <a:buAutoNum type="arabicPeriod"/>
            </a:pPr>
            <a:r>
              <a:rPr lang="en-CA" sz="2200" dirty="0"/>
              <a:t>Fake news is cheaper to provide than real news (no paying fact checkers, etc.).</a:t>
            </a:r>
          </a:p>
          <a:p>
            <a:pPr marL="342900" indent="-342900">
              <a:buAutoNum type="arabicPeriod"/>
            </a:pPr>
            <a:r>
              <a:rPr lang="en-CA" sz="2200" dirty="0"/>
              <a:t>The cost to produce news has gone down, allowing many to enter it.</a:t>
            </a:r>
          </a:p>
          <a:p>
            <a:pPr marL="342900" indent="-342900">
              <a:buAutoNum type="arabicPeriod"/>
            </a:pPr>
            <a:r>
              <a:rPr lang="en-CA" sz="2200" dirty="0"/>
              <a:t>Social media use has increased and is an ideal transmitter of fake news.</a:t>
            </a:r>
          </a:p>
          <a:p>
            <a:pPr marL="342900" indent="-342900">
              <a:buAutoNum type="arabicPeriod"/>
            </a:pPr>
            <a:r>
              <a:rPr lang="en-CA" sz="2200" dirty="0"/>
              <a:t>Consumers cannot </a:t>
            </a:r>
            <a:r>
              <a:rPr lang="en-CA" sz="2200" dirty="0" err="1"/>
              <a:t>costlessly</a:t>
            </a:r>
            <a:r>
              <a:rPr lang="en-CA" sz="2200" dirty="0"/>
              <a:t> infer the accuracy of fake news.</a:t>
            </a:r>
          </a:p>
          <a:p>
            <a:pPr marL="342900" indent="-342900">
              <a:buAutoNum type="arabicPeriod"/>
            </a:pPr>
            <a:r>
              <a:rPr lang="en-CA" sz="2200" dirty="0"/>
              <a:t>Consumers enjoy partisan news and increasingly enjoy putting down other political ideologies.</a:t>
            </a:r>
          </a:p>
          <a:p>
            <a:pPr marL="342900" indent="-342900">
              <a:buAutoNum type="arabicPeriod"/>
            </a:pPr>
            <a:endParaRPr lang="en-CA" sz="2200" dirty="0"/>
          </a:p>
        </p:txBody>
      </p:sp>
      <p:pic>
        <p:nvPicPr>
          <p:cNvPr id="6146" name="Picture 2" descr="Image result for fake news">
            <a:extLst>
              <a:ext uri="{FF2B5EF4-FFF2-40B4-BE49-F238E27FC236}">
                <a16:creationId xmlns:a16="http://schemas.microsoft.com/office/drawing/2014/main" id="{49C64040-5F38-4374-A10D-F9A17D50500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16538" y="989012"/>
            <a:ext cx="6875462" cy="3792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85599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8D550-5901-47D8-AF79-7A1EB1B69197}"/>
              </a:ext>
            </a:extLst>
          </p:cNvPr>
          <p:cNvSpPr>
            <a:spLocks noGrp="1"/>
          </p:cNvSpPr>
          <p:nvPr>
            <p:ph type="title"/>
          </p:nvPr>
        </p:nvSpPr>
        <p:spPr>
          <a:xfrm>
            <a:off x="0" y="0"/>
            <a:ext cx="5183187" cy="1686877"/>
          </a:xfrm>
        </p:spPr>
        <p:txBody>
          <a:bodyPr>
            <a:normAutofit/>
          </a:bodyPr>
          <a:lstStyle/>
          <a:p>
            <a:r>
              <a:rPr lang="en-CA" dirty="0"/>
              <a:t>Social Media and Fake News</a:t>
            </a:r>
          </a:p>
        </p:txBody>
      </p:sp>
      <p:sp>
        <p:nvSpPr>
          <p:cNvPr id="4" name="Text Placeholder 3">
            <a:extLst>
              <a:ext uri="{FF2B5EF4-FFF2-40B4-BE49-F238E27FC236}">
                <a16:creationId xmlns:a16="http://schemas.microsoft.com/office/drawing/2014/main" id="{D302F9E8-AB0F-4D32-9A36-B30D82AAA847}"/>
              </a:ext>
            </a:extLst>
          </p:cNvPr>
          <p:cNvSpPr>
            <a:spLocks noGrp="1"/>
          </p:cNvSpPr>
          <p:nvPr>
            <p:ph type="body" sz="half" idx="2"/>
          </p:nvPr>
        </p:nvSpPr>
        <p:spPr>
          <a:xfrm>
            <a:off x="0" y="1686876"/>
            <a:ext cx="4772025" cy="5171123"/>
          </a:xfrm>
        </p:spPr>
        <p:txBody>
          <a:bodyPr>
            <a:noAutofit/>
          </a:bodyPr>
          <a:lstStyle/>
          <a:p>
            <a:r>
              <a:rPr lang="en-CA" sz="2200" dirty="0"/>
              <a:t>Social media platforms are conducive to fake news for several reasons:</a:t>
            </a:r>
          </a:p>
          <a:p>
            <a:pPr marL="342900" indent="-342900">
              <a:buAutoNum type="arabicPeriod"/>
            </a:pPr>
            <a:r>
              <a:rPr lang="en-CA" sz="2200" dirty="0"/>
              <a:t>The cost of creating content and putting it out there are minute.</a:t>
            </a:r>
          </a:p>
          <a:p>
            <a:pPr marL="342900" indent="-342900">
              <a:buAutoNum type="arabicPeriod"/>
            </a:pPr>
            <a:r>
              <a:rPr lang="en-CA" sz="2200" dirty="0"/>
              <a:t>The format of social media (small bit of information – often viewed on a phone) makes it harder to spot fakes.</a:t>
            </a:r>
          </a:p>
          <a:p>
            <a:pPr marL="342900" indent="-342900">
              <a:buAutoNum type="arabicPeriod"/>
            </a:pPr>
            <a:r>
              <a:rPr lang="en-CA" sz="2200" dirty="0"/>
              <a:t>Facebook friend networks are ideologically segregated (median share of friends with the opposite ideology is only 20% for liberals, 18% for conservatives).</a:t>
            </a:r>
          </a:p>
        </p:txBody>
      </p:sp>
      <p:pic>
        <p:nvPicPr>
          <p:cNvPr id="5122" name="Picture 2" descr="Image result for fake news">
            <a:extLst>
              <a:ext uri="{FF2B5EF4-FFF2-40B4-BE49-F238E27FC236}">
                <a16:creationId xmlns:a16="http://schemas.microsoft.com/office/drawing/2014/main" id="{FBB4C88E-7CFE-4EC4-BCC6-4D5F5A623BF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83188" y="1686877"/>
            <a:ext cx="7008812" cy="3945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83804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CDD7B-F905-4DD4-A0A0-CCD878AAE351}"/>
              </a:ext>
            </a:extLst>
          </p:cNvPr>
          <p:cNvSpPr>
            <a:spLocks noGrp="1"/>
          </p:cNvSpPr>
          <p:nvPr>
            <p:ph type="title"/>
          </p:nvPr>
        </p:nvSpPr>
        <p:spPr>
          <a:xfrm>
            <a:off x="0" y="457200"/>
            <a:ext cx="4772025" cy="1600200"/>
          </a:xfrm>
        </p:spPr>
        <p:txBody>
          <a:bodyPr/>
          <a:lstStyle/>
          <a:p>
            <a:pPr algn="ctr"/>
            <a:r>
              <a:rPr lang="en-CA" dirty="0"/>
              <a:t>WTOE 5 has since been discontinued.</a:t>
            </a:r>
          </a:p>
        </p:txBody>
      </p:sp>
      <p:sp>
        <p:nvSpPr>
          <p:cNvPr id="4" name="Text Placeholder 3">
            <a:extLst>
              <a:ext uri="{FF2B5EF4-FFF2-40B4-BE49-F238E27FC236}">
                <a16:creationId xmlns:a16="http://schemas.microsoft.com/office/drawing/2014/main" id="{CAA16575-2D80-4AF9-8765-EF1679399178}"/>
              </a:ext>
            </a:extLst>
          </p:cNvPr>
          <p:cNvSpPr>
            <a:spLocks noGrp="1"/>
          </p:cNvSpPr>
          <p:nvPr>
            <p:ph type="body" sz="half" idx="2"/>
          </p:nvPr>
        </p:nvSpPr>
        <p:spPr>
          <a:xfrm>
            <a:off x="0" y="2057400"/>
            <a:ext cx="4772025" cy="4800600"/>
          </a:xfrm>
        </p:spPr>
        <p:txBody>
          <a:bodyPr>
            <a:normAutofit/>
          </a:bodyPr>
          <a:lstStyle/>
          <a:p>
            <a:r>
              <a:rPr lang="en-CA" sz="2200" dirty="0"/>
              <a:t>Most shared fake news story of the 2016 election. If fake news did have an impact on the election (which many, including </a:t>
            </a:r>
            <a:r>
              <a:rPr lang="en-CA" sz="2200" dirty="0" err="1"/>
              <a:t>Allcott</a:t>
            </a:r>
            <a:r>
              <a:rPr lang="en-CA" sz="2200" dirty="0"/>
              <a:t> and </a:t>
            </a:r>
            <a:r>
              <a:rPr lang="en-CA" sz="2200" dirty="0" err="1"/>
              <a:t>Gentzkow</a:t>
            </a:r>
            <a:r>
              <a:rPr lang="en-CA" sz="2200" dirty="0"/>
              <a:t> argue </a:t>
            </a:r>
            <a:r>
              <a:rPr lang="en-CA" sz="2200" b="1" dirty="0"/>
              <a:t>against</a:t>
            </a:r>
            <a:r>
              <a:rPr lang="en-CA" sz="2200" dirty="0"/>
              <a:t>), this was probably the most effective story.</a:t>
            </a:r>
          </a:p>
        </p:txBody>
      </p:sp>
      <p:pic>
        <p:nvPicPr>
          <p:cNvPr id="2050" name="Picture 2" descr="Image result for fake news trump endorsed by pope">
            <a:extLst>
              <a:ext uri="{FF2B5EF4-FFF2-40B4-BE49-F238E27FC236}">
                <a16:creationId xmlns:a16="http://schemas.microsoft.com/office/drawing/2014/main" id="{54883BBF-4328-420E-B068-5208088D7D3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374448" y="456465"/>
            <a:ext cx="4977763" cy="6401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40310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3">
            <a:extLst>
              <a:ext uri="{FF2B5EF4-FFF2-40B4-BE49-F238E27FC236}">
                <a16:creationId xmlns:a16="http://schemas.microsoft.com/office/drawing/2014/main" id="{A50EFD48-F98D-4529-A1D6-8611255BEA7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2-53</a:t>
            </a:r>
          </a:p>
        </p:txBody>
      </p:sp>
      <p:sp>
        <p:nvSpPr>
          <p:cNvPr id="60419" name="Rectangle 2">
            <a:extLst>
              <a:ext uri="{FF2B5EF4-FFF2-40B4-BE49-F238E27FC236}">
                <a16:creationId xmlns:a16="http://schemas.microsoft.com/office/drawing/2014/main" id="{72B9BFE0-C4A7-4AC9-8E8F-A51F5F8C0507}"/>
              </a:ext>
            </a:extLst>
          </p:cNvPr>
          <p:cNvSpPr>
            <a:spLocks noGrp="1" noChangeArrowheads="1"/>
          </p:cNvSpPr>
          <p:nvPr>
            <p:ph type="title"/>
          </p:nvPr>
        </p:nvSpPr>
        <p:spPr/>
        <p:txBody>
          <a:bodyPr/>
          <a:lstStyle/>
          <a:p>
            <a:pPr eaLnBrk="1" hangingPunct="1"/>
            <a:r>
              <a:rPr lang="en-US" altLang="en-US"/>
              <a:t>Evaluation</a:t>
            </a:r>
          </a:p>
        </p:txBody>
      </p:sp>
      <p:sp>
        <p:nvSpPr>
          <p:cNvPr id="60420" name="Rectangle 3">
            <a:extLst>
              <a:ext uri="{FF2B5EF4-FFF2-40B4-BE49-F238E27FC236}">
                <a16:creationId xmlns:a16="http://schemas.microsoft.com/office/drawing/2014/main" id="{A7A497BC-65BB-4A34-8A45-442E327AC4D6}"/>
              </a:ext>
            </a:extLst>
          </p:cNvPr>
          <p:cNvSpPr>
            <a:spLocks noGrp="1" noChangeArrowheads="1"/>
          </p:cNvSpPr>
          <p:nvPr>
            <p:ph type="body" idx="1"/>
          </p:nvPr>
        </p:nvSpPr>
        <p:spPr/>
        <p:txBody>
          <a:bodyPr/>
          <a:lstStyle/>
          <a:p>
            <a:pPr eaLnBrk="1" hangingPunct="1">
              <a:lnSpc>
                <a:spcPct val="90000"/>
              </a:lnSpc>
            </a:pPr>
            <a:r>
              <a:rPr lang="en-US" altLang="en-US"/>
              <a:t>Costs</a:t>
            </a:r>
          </a:p>
          <a:p>
            <a:pPr lvl="1" eaLnBrk="1" hangingPunct="1">
              <a:lnSpc>
                <a:spcPct val="90000"/>
              </a:lnSpc>
            </a:pPr>
            <a:r>
              <a:rPr lang="en-US" altLang="en-US"/>
              <a:t>$20 million to compensate homeowners</a:t>
            </a:r>
          </a:p>
          <a:p>
            <a:pPr lvl="1" eaLnBrk="1" hangingPunct="1">
              <a:lnSpc>
                <a:spcPct val="90000"/>
              </a:lnSpc>
            </a:pPr>
            <a:r>
              <a:rPr lang="en-US" altLang="en-US"/>
              <a:t>$10 million to construct new highway</a:t>
            </a:r>
          </a:p>
          <a:p>
            <a:pPr lvl="1" eaLnBrk="1" hangingPunct="1">
              <a:lnSpc>
                <a:spcPct val="90000"/>
              </a:lnSpc>
            </a:pPr>
            <a:r>
              <a:rPr lang="en-US" altLang="en-US"/>
              <a:t>Lost wildlife habitat worth $1 million</a:t>
            </a:r>
          </a:p>
          <a:p>
            <a:pPr eaLnBrk="1" hangingPunct="1">
              <a:lnSpc>
                <a:spcPct val="90000"/>
              </a:lnSpc>
            </a:pPr>
            <a:r>
              <a:rPr lang="en-US" altLang="en-US"/>
              <a:t>Benefits</a:t>
            </a:r>
          </a:p>
          <a:p>
            <a:pPr lvl="1" eaLnBrk="1" hangingPunct="1">
              <a:lnSpc>
                <a:spcPct val="90000"/>
              </a:lnSpc>
            </a:pPr>
            <a:r>
              <a:rPr lang="en-US" altLang="en-US"/>
              <a:t>$39 million savings in automobile driving costs</a:t>
            </a:r>
          </a:p>
          <a:p>
            <a:pPr eaLnBrk="1" hangingPunct="1">
              <a:lnSpc>
                <a:spcPct val="90000"/>
              </a:lnSpc>
            </a:pPr>
            <a:r>
              <a:rPr lang="en-US" altLang="en-US"/>
              <a:t>Conclusion</a:t>
            </a:r>
          </a:p>
          <a:p>
            <a:pPr lvl="1" eaLnBrk="1" hangingPunct="1">
              <a:lnSpc>
                <a:spcPct val="90000"/>
              </a:lnSpc>
            </a:pPr>
            <a:r>
              <a:rPr lang="en-US" altLang="en-US"/>
              <a:t>Benefits exceed costs</a:t>
            </a:r>
          </a:p>
          <a:p>
            <a:pPr lvl="1" eaLnBrk="1" hangingPunct="1">
              <a:lnSpc>
                <a:spcPct val="90000"/>
              </a:lnSpc>
            </a:pPr>
            <a:r>
              <a:rPr lang="en-US" altLang="en-US"/>
              <a:t>Building highway a good action</a:t>
            </a:r>
          </a:p>
        </p:txBody>
      </p:sp>
    </p:spTree>
    <p:extLst>
      <p:ext uri="{BB962C8B-B14F-4D97-AF65-F5344CB8AC3E}">
        <p14:creationId xmlns:p14="http://schemas.microsoft.com/office/powerpoint/2010/main" val="3831493656"/>
      </p:ext>
    </p:extLst>
  </p:cSld>
  <p:clrMapOvr>
    <a:masterClrMapping/>
  </p:clrMapOvr>
  <p:transition spd="med"/>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52AD8-D247-42E3-9ECA-68D30779D4BE}"/>
              </a:ext>
            </a:extLst>
          </p:cNvPr>
          <p:cNvSpPr>
            <a:spLocks noGrp="1"/>
          </p:cNvSpPr>
          <p:nvPr>
            <p:ph type="title"/>
          </p:nvPr>
        </p:nvSpPr>
        <p:spPr>
          <a:xfrm>
            <a:off x="0" y="457200"/>
            <a:ext cx="4315833" cy="1600200"/>
          </a:xfrm>
        </p:spPr>
        <p:txBody>
          <a:bodyPr/>
          <a:lstStyle/>
          <a:p>
            <a:r>
              <a:rPr lang="en-CA" dirty="0"/>
              <a:t>Democrats were not immune to fake news.</a:t>
            </a:r>
          </a:p>
        </p:txBody>
      </p:sp>
      <p:sp>
        <p:nvSpPr>
          <p:cNvPr id="4" name="Text Placeholder 3">
            <a:extLst>
              <a:ext uri="{FF2B5EF4-FFF2-40B4-BE49-F238E27FC236}">
                <a16:creationId xmlns:a16="http://schemas.microsoft.com/office/drawing/2014/main" id="{D949095A-F71F-402D-9207-A32823163926}"/>
              </a:ext>
            </a:extLst>
          </p:cNvPr>
          <p:cNvSpPr>
            <a:spLocks noGrp="1"/>
          </p:cNvSpPr>
          <p:nvPr>
            <p:ph type="body" sz="half" idx="2"/>
          </p:nvPr>
        </p:nvSpPr>
        <p:spPr>
          <a:xfrm>
            <a:off x="0" y="2057400"/>
            <a:ext cx="4315833" cy="4800600"/>
          </a:xfrm>
        </p:spPr>
        <p:txBody>
          <a:bodyPr>
            <a:normAutofit/>
          </a:bodyPr>
          <a:lstStyle/>
          <a:p>
            <a:r>
              <a:rPr lang="en-CA" sz="2200" dirty="0"/>
              <a:t>This (false) quote and photo were frequently shared amongst ideological liberals on Facebook.</a:t>
            </a:r>
          </a:p>
        </p:txBody>
      </p:sp>
      <p:pic>
        <p:nvPicPr>
          <p:cNvPr id="3074" name="Picture 2" descr="Image result for fake news trump says republicans stupid">
            <a:extLst>
              <a:ext uri="{FF2B5EF4-FFF2-40B4-BE49-F238E27FC236}">
                <a16:creationId xmlns:a16="http://schemas.microsoft.com/office/drawing/2014/main" id="{295856FA-7FC5-471A-9C36-EE64DC201FD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315833" y="1211964"/>
            <a:ext cx="7876167" cy="5646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35026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61385-5531-4C11-AF15-A2BD96DF82F2}"/>
              </a:ext>
            </a:extLst>
          </p:cNvPr>
          <p:cNvSpPr>
            <a:spLocks noGrp="1"/>
          </p:cNvSpPr>
          <p:nvPr>
            <p:ph type="title"/>
          </p:nvPr>
        </p:nvSpPr>
        <p:spPr/>
        <p:txBody>
          <a:bodyPr/>
          <a:lstStyle/>
          <a:p>
            <a:pPr algn="ctr"/>
            <a:r>
              <a:rPr lang="en-CA" dirty="0"/>
              <a:t>Truly Crazy Fake News</a:t>
            </a:r>
          </a:p>
        </p:txBody>
      </p:sp>
      <p:pic>
        <p:nvPicPr>
          <p:cNvPr id="4098" name="Picture 2" descr="Image result for pizzagate">
            <a:extLst>
              <a:ext uri="{FF2B5EF4-FFF2-40B4-BE49-F238E27FC236}">
                <a16:creationId xmlns:a16="http://schemas.microsoft.com/office/drawing/2014/main" id="{AA22390E-5FD8-4C5A-88E7-CCFE68B6791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52937" y="1714100"/>
            <a:ext cx="9805560" cy="514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89887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F24BA-200D-4619-AA29-F45B88032B67}"/>
              </a:ext>
            </a:extLst>
          </p:cNvPr>
          <p:cNvSpPr>
            <a:spLocks noGrp="1"/>
          </p:cNvSpPr>
          <p:nvPr>
            <p:ph type="title"/>
          </p:nvPr>
        </p:nvSpPr>
        <p:spPr/>
        <p:txBody>
          <a:bodyPr/>
          <a:lstStyle/>
          <a:p>
            <a:r>
              <a:rPr lang="en-CA" dirty="0"/>
              <a:t>How do fake news and mental illness interact?</a:t>
            </a:r>
          </a:p>
        </p:txBody>
      </p:sp>
      <p:sp>
        <p:nvSpPr>
          <p:cNvPr id="3" name="Content Placeholder 2">
            <a:extLst>
              <a:ext uri="{FF2B5EF4-FFF2-40B4-BE49-F238E27FC236}">
                <a16:creationId xmlns:a16="http://schemas.microsoft.com/office/drawing/2014/main" id="{EC8457E4-088B-4AA6-8268-27E2E42C09A9}"/>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272686567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9D0B-C8E1-4805-83D5-4F4FE535886E}"/>
              </a:ext>
            </a:extLst>
          </p:cNvPr>
          <p:cNvSpPr>
            <a:spLocks noGrp="1"/>
          </p:cNvSpPr>
          <p:nvPr>
            <p:ph type="title"/>
          </p:nvPr>
        </p:nvSpPr>
        <p:spPr/>
        <p:txBody>
          <a:bodyPr/>
          <a:lstStyle/>
          <a:p>
            <a:r>
              <a:rPr lang="en-CA" dirty="0"/>
              <a:t>Current Trends in Fake News</a:t>
            </a:r>
          </a:p>
        </p:txBody>
      </p:sp>
      <p:sp>
        <p:nvSpPr>
          <p:cNvPr id="4" name="Text Placeholder 3">
            <a:extLst>
              <a:ext uri="{FF2B5EF4-FFF2-40B4-BE49-F238E27FC236}">
                <a16:creationId xmlns:a16="http://schemas.microsoft.com/office/drawing/2014/main" id="{20E29300-C68F-496C-AD3C-80247B86689C}"/>
              </a:ext>
            </a:extLst>
          </p:cNvPr>
          <p:cNvSpPr>
            <a:spLocks noGrp="1"/>
          </p:cNvSpPr>
          <p:nvPr>
            <p:ph type="body" sz="half" idx="2"/>
          </p:nvPr>
        </p:nvSpPr>
        <p:spPr>
          <a:xfrm>
            <a:off x="0" y="2070652"/>
            <a:ext cx="4772025" cy="4800600"/>
          </a:xfrm>
        </p:spPr>
        <p:txBody>
          <a:bodyPr>
            <a:noAutofit/>
          </a:bodyPr>
          <a:lstStyle/>
          <a:p>
            <a:pPr marL="342900" indent="-342900">
              <a:buAutoNum type="arabicParenR"/>
            </a:pPr>
            <a:r>
              <a:rPr lang="en-CA" sz="2200" dirty="0"/>
              <a:t>62% of Americans get their news from social media.</a:t>
            </a:r>
          </a:p>
          <a:p>
            <a:pPr marL="342900" indent="-342900">
              <a:buAutoNum type="arabicParenR"/>
            </a:pPr>
            <a:r>
              <a:rPr lang="en-CA" sz="2200" dirty="0"/>
              <a:t>The most popular fake news stories were shared on Facebook more often than the most popular mainstream news stories.</a:t>
            </a:r>
          </a:p>
          <a:p>
            <a:pPr marL="342900" indent="-342900">
              <a:buAutoNum type="arabicParenR"/>
            </a:pPr>
            <a:r>
              <a:rPr lang="en-CA" sz="2200" dirty="0"/>
              <a:t>Many people who see fake news stories report that they believe them.</a:t>
            </a:r>
          </a:p>
          <a:p>
            <a:pPr marL="342900" indent="-342900">
              <a:buAutoNum type="arabicParenR"/>
            </a:pPr>
            <a:r>
              <a:rPr lang="en-CA" sz="2200" dirty="0"/>
              <a:t>The most discussed stories tend to favor Donald Trump over Hillary Clinton.</a:t>
            </a:r>
          </a:p>
          <a:p>
            <a:r>
              <a:rPr lang="en-CA" sz="2200" dirty="0"/>
              <a:t>- (</a:t>
            </a:r>
            <a:r>
              <a:rPr lang="en-CA" sz="2200" dirty="0" err="1"/>
              <a:t>Allcott</a:t>
            </a:r>
            <a:r>
              <a:rPr lang="en-CA" sz="2200" dirty="0"/>
              <a:t> and </a:t>
            </a:r>
            <a:r>
              <a:rPr lang="en-CA" sz="2200" dirty="0" err="1"/>
              <a:t>Gentzkow</a:t>
            </a:r>
            <a:r>
              <a:rPr lang="en-CA" sz="2200" dirty="0"/>
              <a:t> 2017).</a:t>
            </a:r>
          </a:p>
        </p:txBody>
      </p:sp>
      <p:pic>
        <p:nvPicPr>
          <p:cNvPr id="9218" name="Picture 2" descr="Image result for trends in fake news">
            <a:extLst>
              <a:ext uri="{FF2B5EF4-FFF2-40B4-BE49-F238E27FC236}">
                <a16:creationId xmlns:a16="http://schemas.microsoft.com/office/drawing/2014/main" id="{5A488C8F-8A17-422B-AF44-5CD87172767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16538" y="1485900"/>
            <a:ext cx="6875462" cy="4513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19247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8448B-66B1-4C79-BE53-B0C581D4C787}"/>
              </a:ext>
            </a:extLst>
          </p:cNvPr>
          <p:cNvSpPr>
            <a:spLocks noGrp="1"/>
          </p:cNvSpPr>
          <p:nvPr>
            <p:ph type="title"/>
          </p:nvPr>
        </p:nvSpPr>
        <p:spPr/>
        <p:txBody>
          <a:bodyPr/>
          <a:lstStyle/>
          <a:p>
            <a:r>
              <a:rPr lang="en-CA" dirty="0"/>
              <a:t>Motivations of Fake News</a:t>
            </a:r>
          </a:p>
        </p:txBody>
      </p:sp>
      <p:sp>
        <p:nvSpPr>
          <p:cNvPr id="4" name="Text Placeholder 3">
            <a:extLst>
              <a:ext uri="{FF2B5EF4-FFF2-40B4-BE49-F238E27FC236}">
                <a16:creationId xmlns:a16="http://schemas.microsoft.com/office/drawing/2014/main" id="{B60E5D43-85AD-4814-8DE9-0AA34999AF65}"/>
              </a:ext>
            </a:extLst>
          </p:cNvPr>
          <p:cNvSpPr>
            <a:spLocks noGrp="1"/>
          </p:cNvSpPr>
          <p:nvPr>
            <p:ph type="body" sz="half" idx="2"/>
          </p:nvPr>
        </p:nvSpPr>
        <p:spPr>
          <a:xfrm>
            <a:off x="0" y="2057400"/>
            <a:ext cx="4651561" cy="4800600"/>
          </a:xfrm>
        </p:spPr>
        <p:txBody>
          <a:bodyPr>
            <a:normAutofit/>
          </a:bodyPr>
          <a:lstStyle/>
          <a:p>
            <a:pPr marL="342900" indent="-342900">
              <a:buAutoNum type="arabicPeriod"/>
            </a:pPr>
            <a:r>
              <a:rPr lang="en-CA" sz="2200" dirty="0"/>
              <a:t>Money – having a news story go viral can earn purveyors of fake news a lot of money in advertising. For example, more than 100 news sites were run by teenagers in Macedonia trying to rack of views to make money.</a:t>
            </a:r>
          </a:p>
          <a:p>
            <a:pPr marL="342900" indent="-342900">
              <a:buAutoNum type="arabicPeriod"/>
            </a:pPr>
            <a:r>
              <a:rPr lang="en-CA" sz="2200" dirty="0"/>
              <a:t>Ideology – people knowingly spread fake news in order to back their own ideological supporters at the expense of political opponents.</a:t>
            </a:r>
          </a:p>
        </p:txBody>
      </p:sp>
      <p:pic>
        <p:nvPicPr>
          <p:cNvPr id="8194" name="Picture 2" descr="Image result for fake news makes money">
            <a:extLst>
              <a:ext uri="{FF2B5EF4-FFF2-40B4-BE49-F238E27FC236}">
                <a16:creationId xmlns:a16="http://schemas.microsoft.com/office/drawing/2014/main" id="{21146131-57CA-4FEA-A4F5-61EA5187808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51561" y="2624136"/>
            <a:ext cx="7560472" cy="4233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684042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3433B-9E9D-407A-AED4-A1589E536A17}"/>
              </a:ext>
            </a:extLst>
          </p:cNvPr>
          <p:cNvSpPr>
            <a:spLocks noGrp="1"/>
          </p:cNvSpPr>
          <p:nvPr>
            <p:ph type="title"/>
          </p:nvPr>
        </p:nvSpPr>
        <p:spPr/>
        <p:txBody>
          <a:bodyPr/>
          <a:lstStyle/>
          <a:p>
            <a:r>
              <a:rPr lang="en-CA" dirty="0"/>
              <a:t>What can be done?	</a:t>
            </a:r>
          </a:p>
        </p:txBody>
      </p:sp>
      <p:sp>
        <p:nvSpPr>
          <p:cNvPr id="4" name="Text Placeholder 3">
            <a:extLst>
              <a:ext uri="{FF2B5EF4-FFF2-40B4-BE49-F238E27FC236}">
                <a16:creationId xmlns:a16="http://schemas.microsoft.com/office/drawing/2014/main" id="{20CC9D7B-826D-4A16-A858-D68A5D8D4493}"/>
              </a:ext>
            </a:extLst>
          </p:cNvPr>
          <p:cNvSpPr>
            <a:spLocks noGrp="1"/>
          </p:cNvSpPr>
          <p:nvPr>
            <p:ph type="body" sz="half" idx="2"/>
          </p:nvPr>
        </p:nvSpPr>
        <p:spPr>
          <a:xfrm>
            <a:off x="0" y="2057400"/>
            <a:ext cx="4772025" cy="4800600"/>
          </a:xfrm>
        </p:spPr>
        <p:txBody>
          <a:bodyPr>
            <a:normAutofit/>
          </a:bodyPr>
          <a:lstStyle/>
          <a:p>
            <a:r>
              <a:rPr lang="en-CA" sz="2200" dirty="0"/>
              <a:t>“In theory, a social planner should want to address the market failures that lead to distortions, which would take the form of increasing information about the state of the world and increasing incentives for news consumers to infer the true state of the world” (</a:t>
            </a:r>
            <a:r>
              <a:rPr lang="en-CA" sz="2200" dirty="0" err="1"/>
              <a:t>Allcott</a:t>
            </a:r>
            <a:r>
              <a:rPr lang="en-CA" sz="2200" dirty="0"/>
              <a:t> &amp; </a:t>
            </a:r>
            <a:r>
              <a:rPr lang="en-CA" sz="2200" dirty="0" err="1"/>
              <a:t>Gentzkow</a:t>
            </a:r>
            <a:r>
              <a:rPr lang="en-CA" sz="2200" dirty="0"/>
              <a:t> 2017, p. 232).</a:t>
            </a:r>
          </a:p>
          <a:p>
            <a:r>
              <a:rPr lang="en-CA" sz="2200" dirty="0"/>
              <a:t>Being less ideologically inclined made readers more likely to see through false stories – as did education.</a:t>
            </a:r>
          </a:p>
          <a:p>
            <a:endParaRPr lang="en-CA" dirty="0"/>
          </a:p>
        </p:txBody>
      </p:sp>
      <p:pic>
        <p:nvPicPr>
          <p:cNvPr id="7170" name="Picture 2" descr="https://www.stopfake.org/content/uploads/2017/02/how-to-spot-fake-news_440px.jpg">
            <a:extLst>
              <a:ext uri="{FF2B5EF4-FFF2-40B4-BE49-F238E27FC236}">
                <a16:creationId xmlns:a16="http://schemas.microsoft.com/office/drawing/2014/main" id="{6B9259B8-FC2B-4526-968D-DBA1C4B202B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42716" y="987425"/>
            <a:ext cx="4400431" cy="587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3829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206A7-C9FF-4CA0-B259-1594FDCC80D6}"/>
              </a:ext>
            </a:extLst>
          </p:cNvPr>
          <p:cNvSpPr>
            <a:spLocks noGrp="1"/>
          </p:cNvSpPr>
          <p:nvPr>
            <p:ph type="title"/>
          </p:nvPr>
        </p:nvSpPr>
        <p:spPr>
          <a:xfrm>
            <a:off x="838200" y="0"/>
            <a:ext cx="10515600" cy="596348"/>
          </a:xfrm>
        </p:spPr>
        <p:txBody>
          <a:bodyPr>
            <a:normAutofit fontScale="90000"/>
          </a:bodyPr>
          <a:lstStyle/>
          <a:p>
            <a:pPr algn="ctr"/>
            <a:r>
              <a:rPr lang="en-CA" dirty="0"/>
              <a:t>TV and Movies for Students</a:t>
            </a:r>
          </a:p>
        </p:txBody>
      </p:sp>
      <p:sp>
        <p:nvSpPr>
          <p:cNvPr id="3" name="Content Placeholder 2">
            <a:extLst>
              <a:ext uri="{FF2B5EF4-FFF2-40B4-BE49-F238E27FC236}">
                <a16:creationId xmlns:a16="http://schemas.microsoft.com/office/drawing/2014/main" id="{B8807A3C-D415-4CF9-97B2-6B26CC953276}"/>
              </a:ext>
            </a:extLst>
          </p:cNvPr>
          <p:cNvSpPr>
            <a:spLocks noGrp="1"/>
          </p:cNvSpPr>
          <p:nvPr>
            <p:ph idx="1"/>
          </p:nvPr>
        </p:nvSpPr>
        <p:spPr>
          <a:xfrm>
            <a:off x="0" y="596348"/>
            <a:ext cx="12192000" cy="6261653"/>
          </a:xfrm>
        </p:spPr>
        <p:txBody>
          <a:bodyPr>
            <a:noAutofit/>
          </a:bodyPr>
          <a:lstStyle/>
          <a:p>
            <a:pPr lvl="0"/>
            <a:r>
              <a:rPr lang="en-CA" sz="2000" dirty="0"/>
              <a:t>The Wire (HBO 2002-2008): Best show ever. Police drama that follows both cops and criminals set in Baltimore.</a:t>
            </a:r>
          </a:p>
          <a:p>
            <a:pPr lvl="0"/>
            <a:r>
              <a:rPr lang="en-CA" sz="2000" dirty="0"/>
              <a:t>Malcolm X </a:t>
            </a:r>
          </a:p>
          <a:p>
            <a:pPr lvl="0"/>
            <a:r>
              <a:rPr lang="en-CA" sz="2000" dirty="0"/>
              <a:t>Fight Club</a:t>
            </a:r>
          </a:p>
          <a:p>
            <a:pPr lvl="0"/>
            <a:r>
              <a:rPr lang="en-CA" sz="2000" dirty="0"/>
              <a:t>Persepolis: Cartoon Movie about a woman growing up in Iran.</a:t>
            </a:r>
          </a:p>
          <a:p>
            <a:pPr lvl="0"/>
            <a:r>
              <a:rPr lang="en-CA" sz="2000" dirty="0"/>
              <a:t>V for Vendetta: Set in a dystopian world, a fun revenge-movie about a revolution that overthrows an authoritarian regime.</a:t>
            </a:r>
          </a:p>
          <a:p>
            <a:pPr lvl="0"/>
            <a:r>
              <a:rPr lang="en-CA" sz="2000" dirty="0"/>
              <a:t>The Corporation (documentary – available on YouTube)</a:t>
            </a:r>
          </a:p>
          <a:p>
            <a:pPr lvl="0"/>
            <a:r>
              <a:rPr lang="en-CA" sz="2000" dirty="0"/>
              <a:t>Roots (story of slavery, told over several generations)</a:t>
            </a:r>
          </a:p>
          <a:p>
            <a:pPr lvl="0"/>
            <a:r>
              <a:rPr lang="en-CA" sz="2000" dirty="0"/>
              <a:t>Atlanta (FX 2016-present): Donald Glover’s show about managing a rap career in Atlanta. It has lots of nuance and willing to experiment with style.</a:t>
            </a:r>
          </a:p>
          <a:p>
            <a:pPr lvl="0"/>
            <a:r>
              <a:rPr lang="en-CA" sz="2000" dirty="0"/>
              <a:t>Shawshank Redemption</a:t>
            </a:r>
          </a:p>
          <a:p>
            <a:pPr lvl="0"/>
            <a:r>
              <a:rPr lang="en-CA" sz="2000" dirty="0"/>
              <a:t>Rick and Morty (Adult Swim): Cartoon with lots of incredible, high concept Sci-Fi.</a:t>
            </a:r>
          </a:p>
          <a:p>
            <a:pPr lvl="0"/>
            <a:r>
              <a:rPr lang="en-CA" sz="2000" dirty="0"/>
              <a:t>Moonlight (2016 triple Oscar winner): Race and Sexuality</a:t>
            </a:r>
          </a:p>
          <a:p>
            <a:pPr lvl="0"/>
            <a:r>
              <a:rPr lang="en-CA" sz="2000" dirty="0"/>
              <a:t>Waking Life (Animated movie that does a quick overview of many philosophical theories of life and death).</a:t>
            </a:r>
          </a:p>
          <a:p>
            <a:pPr lvl="0"/>
            <a:r>
              <a:rPr lang="en-CA" sz="2000" dirty="0"/>
              <a:t>Little Miss Sunshine</a:t>
            </a:r>
          </a:p>
          <a:p>
            <a:pPr lvl="0"/>
            <a:r>
              <a:rPr lang="en-CA" sz="2000" dirty="0"/>
              <a:t>Crash (Racism and Racial Bias in America)</a:t>
            </a:r>
          </a:p>
          <a:p>
            <a:r>
              <a:rPr lang="en-CA" sz="2000" dirty="0"/>
              <a:t>Honorable Mention: The Truman Show/Into the Wild -&gt; both on lots of lists of ‘lifechanging movies’.</a:t>
            </a:r>
          </a:p>
        </p:txBody>
      </p:sp>
    </p:spTree>
    <p:extLst>
      <p:ext uri="{BB962C8B-B14F-4D97-AF65-F5344CB8AC3E}">
        <p14:creationId xmlns:p14="http://schemas.microsoft.com/office/powerpoint/2010/main" val="303640007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B14BF-1E4A-4A2F-8395-7450CF2CA717}"/>
              </a:ext>
            </a:extLst>
          </p:cNvPr>
          <p:cNvSpPr>
            <a:spLocks noGrp="1"/>
          </p:cNvSpPr>
          <p:nvPr>
            <p:ph type="title"/>
          </p:nvPr>
        </p:nvSpPr>
        <p:spPr/>
        <p:txBody>
          <a:bodyPr/>
          <a:lstStyle/>
          <a:p>
            <a:r>
              <a:rPr lang="en-CA" dirty="0"/>
              <a:t>Books for Students</a:t>
            </a:r>
          </a:p>
        </p:txBody>
      </p:sp>
      <p:sp>
        <p:nvSpPr>
          <p:cNvPr id="3" name="Content Placeholder 2">
            <a:extLst>
              <a:ext uri="{FF2B5EF4-FFF2-40B4-BE49-F238E27FC236}">
                <a16:creationId xmlns:a16="http://schemas.microsoft.com/office/drawing/2014/main" id="{1593C560-D396-4F8B-BB8D-E6719F317D2C}"/>
              </a:ext>
            </a:extLst>
          </p:cNvPr>
          <p:cNvSpPr>
            <a:spLocks noGrp="1"/>
          </p:cNvSpPr>
          <p:nvPr>
            <p:ph idx="1"/>
          </p:nvPr>
        </p:nvSpPr>
        <p:spPr>
          <a:xfrm>
            <a:off x="0" y="1825624"/>
            <a:ext cx="11353800" cy="5032375"/>
          </a:xfrm>
        </p:spPr>
        <p:txBody>
          <a:bodyPr>
            <a:normAutofit fontScale="92500" lnSpcReduction="20000"/>
          </a:bodyPr>
          <a:lstStyle/>
          <a:p>
            <a:pPr lvl="0"/>
            <a:r>
              <a:rPr lang="en-CA" i="1" dirty="0"/>
              <a:t>Siddhartha</a:t>
            </a:r>
            <a:r>
              <a:rPr lang="en-CA" dirty="0"/>
              <a:t>: Very short and easy to read. Gives you an idea of the basics of Buddhism.</a:t>
            </a:r>
          </a:p>
          <a:p>
            <a:pPr lvl="0"/>
            <a:r>
              <a:rPr lang="en-CA" i="1" dirty="0"/>
              <a:t>Ishmael</a:t>
            </a:r>
            <a:r>
              <a:rPr lang="en-CA" dirty="0"/>
              <a:t>: Human supremacy as a cultural myth.</a:t>
            </a:r>
          </a:p>
          <a:p>
            <a:pPr lvl="0"/>
            <a:r>
              <a:rPr lang="en-CA" i="1" dirty="0"/>
              <a:t>Animal Farm</a:t>
            </a:r>
            <a:r>
              <a:rPr lang="en-CA" dirty="0"/>
              <a:t>: George Orwell’s classic novella about authoritarianism and both the need for and dangers of revolutions.</a:t>
            </a:r>
          </a:p>
          <a:p>
            <a:pPr lvl="0"/>
            <a:r>
              <a:rPr lang="en-CA" i="1" dirty="0"/>
              <a:t>Persepolis</a:t>
            </a:r>
            <a:r>
              <a:rPr lang="en-CA" dirty="0"/>
              <a:t>: the comic of the movie mentioned above, by Marjane Satrapi.</a:t>
            </a:r>
          </a:p>
          <a:p>
            <a:pPr lvl="0"/>
            <a:r>
              <a:rPr lang="en-CA" i="1" dirty="0"/>
              <a:t>Autobiography of Malcolm X</a:t>
            </a:r>
            <a:endParaRPr lang="en-CA" dirty="0"/>
          </a:p>
          <a:p>
            <a:pPr lvl="0"/>
            <a:r>
              <a:rPr lang="en-CA" i="1" dirty="0"/>
              <a:t>Crime and Punishment</a:t>
            </a:r>
            <a:r>
              <a:rPr lang="en-CA" dirty="0"/>
              <a:t>: Dostoyevsky’s psychological thriller about murder and ethics.</a:t>
            </a:r>
          </a:p>
          <a:p>
            <a:pPr lvl="0"/>
            <a:r>
              <a:rPr lang="en-CA" i="1" dirty="0"/>
              <a:t>Grapes of Wrath</a:t>
            </a:r>
            <a:r>
              <a:rPr lang="en-CA" dirty="0"/>
              <a:t>. John Steinbeck’s novel of a family’s journey to California in search of work.</a:t>
            </a:r>
          </a:p>
          <a:p>
            <a:pPr lvl="0"/>
            <a:r>
              <a:rPr lang="en-CA" i="1" dirty="0"/>
              <a:t>Civil Disobedience</a:t>
            </a:r>
            <a:r>
              <a:rPr lang="en-CA" dirty="0"/>
              <a:t>. Book by Henry David Thoreau, written when he went to prison for refusing to pay taxes to fund the Mexican-American War.</a:t>
            </a:r>
          </a:p>
        </p:txBody>
      </p:sp>
    </p:spTree>
    <p:extLst>
      <p:ext uri="{BB962C8B-B14F-4D97-AF65-F5344CB8AC3E}">
        <p14:creationId xmlns:p14="http://schemas.microsoft.com/office/powerpoint/2010/main" val="2452992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Canadian Charter of Rights</a:t>
            </a:r>
            <a:endParaRPr lang="en-US" dirty="0"/>
          </a:p>
        </p:txBody>
      </p:sp>
      <p:sp>
        <p:nvSpPr>
          <p:cNvPr id="3" name="Content Placeholder 2"/>
          <p:cNvSpPr>
            <a:spLocks noGrp="1"/>
          </p:cNvSpPr>
          <p:nvPr>
            <p:ph idx="1"/>
          </p:nvPr>
        </p:nvSpPr>
        <p:spPr/>
        <p:txBody>
          <a:bodyPr/>
          <a:lstStyle/>
          <a:p>
            <a:r>
              <a:rPr lang="en-NZ" b="1" dirty="0"/>
              <a:t>Canadian Charter:</a:t>
            </a:r>
            <a:r>
              <a:rPr lang="en-NZ" dirty="0"/>
              <a:t> Everyone has the following fundamental freedoms:</a:t>
            </a:r>
            <a:endParaRPr lang="en-NZ" b="0" dirty="0" smtClean="0">
              <a:effectLst/>
            </a:endParaRPr>
          </a:p>
          <a:p>
            <a:pPr fontAlgn="base"/>
            <a:r>
              <a:rPr lang="en-NZ" dirty="0"/>
              <a:t>freedom of conscience and religion;</a:t>
            </a:r>
          </a:p>
          <a:p>
            <a:pPr fontAlgn="base"/>
            <a:r>
              <a:rPr lang="en-NZ" dirty="0"/>
              <a:t>freedom of thought, belief, opinion and expression, including freedom of the press and other media of communication;</a:t>
            </a:r>
          </a:p>
          <a:p>
            <a:pPr fontAlgn="base"/>
            <a:r>
              <a:rPr lang="en-NZ" dirty="0"/>
              <a:t>freedom of peaceful assembly; and</a:t>
            </a:r>
          </a:p>
          <a:p>
            <a:pPr fontAlgn="base"/>
            <a:r>
              <a:rPr lang="en-NZ" dirty="0"/>
              <a:t>freedom of association.</a:t>
            </a:r>
          </a:p>
          <a:p>
            <a:endParaRPr lang="en-US" dirty="0"/>
          </a:p>
        </p:txBody>
      </p:sp>
    </p:spTree>
    <p:extLst>
      <p:ext uri="{BB962C8B-B14F-4D97-AF65-F5344CB8AC3E}">
        <p14:creationId xmlns:p14="http://schemas.microsoft.com/office/powerpoint/2010/main" val="241753279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NZ" b="1" dirty="0"/>
              <a:t>Scenario 1:</a:t>
            </a:r>
            <a:r>
              <a:rPr lang="en-NZ" dirty="0"/>
              <a:t> Joan takes over as CEO of a cell-phone company, </a:t>
            </a:r>
            <a:r>
              <a:rPr lang="en-NZ" dirty="0" err="1"/>
              <a:t>Xofo</a:t>
            </a:r>
            <a:r>
              <a:rPr lang="en-NZ" dirty="0"/>
              <a:t>, that has become very popular. At the same time, people begin to pressure </a:t>
            </a:r>
            <a:r>
              <a:rPr lang="en-NZ" dirty="0" err="1"/>
              <a:t>Xofo</a:t>
            </a:r>
            <a:r>
              <a:rPr lang="en-NZ" dirty="0"/>
              <a:t> to stop doing business with a corrupt government that provides them with a rare mineral for gross human rights abuses in the mining sector. Joan can choose to use a different (more ethically sourced) mineral, but costs will go up and battery quality will go down. Also, a competitor of </a:t>
            </a:r>
            <a:r>
              <a:rPr lang="en-NZ" dirty="0" err="1"/>
              <a:t>Xofo</a:t>
            </a:r>
            <a:r>
              <a:rPr lang="en-NZ" dirty="0"/>
              <a:t> has started talks with the corrupt government to start getting the mineral. What should Joan do?</a:t>
            </a:r>
            <a:endParaRPr lang="en-NZ" b="0" dirty="0" smtClean="0">
              <a:effectLst/>
            </a:endParaRPr>
          </a:p>
          <a:p>
            <a:r>
              <a:rPr lang="en-NZ" dirty="0" smtClean="0"/>
              <a:t/>
            </a:r>
            <a:br>
              <a:rPr lang="en-NZ" dirty="0" smtClean="0"/>
            </a:br>
            <a:endParaRPr lang="en-US" dirty="0"/>
          </a:p>
        </p:txBody>
      </p:sp>
    </p:spTree>
    <p:extLst>
      <p:ext uri="{BB962C8B-B14F-4D97-AF65-F5344CB8AC3E}">
        <p14:creationId xmlns:p14="http://schemas.microsoft.com/office/powerpoint/2010/main" val="33948715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3">
            <a:extLst>
              <a:ext uri="{FF2B5EF4-FFF2-40B4-BE49-F238E27FC236}">
                <a16:creationId xmlns:a16="http://schemas.microsoft.com/office/drawing/2014/main" id="{31DAF500-BFC4-4734-86A7-63200782FA8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2-54</a:t>
            </a:r>
          </a:p>
        </p:txBody>
      </p:sp>
      <p:sp>
        <p:nvSpPr>
          <p:cNvPr id="61443" name="Rectangle 2">
            <a:extLst>
              <a:ext uri="{FF2B5EF4-FFF2-40B4-BE49-F238E27FC236}">
                <a16:creationId xmlns:a16="http://schemas.microsoft.com/office/drawing/2014/main" id="{D4ADAE13-B7B9-4884-89C4-483B3E37E24D}"/>
              </a:ext>
            </a:extLst>
          </p:cNvPr>
          <p:cNvSpPr>
            <a:spLocks noGrp="1" noChangeArrowheads="1"/>
          </p:cNvSpPr>
          <p:nvPr>
            <p:ph type="title"/>
          </p:nvPr>
        </p:nvSpPr>
        <p:spPr/>
        <p:txBody>
          <a:bodyPr/>
          <a:lstStyle/>
          <a:p>
            <a:pPr eaLnBrk="1" hangingPunct="1"/>
            <a:r>
              <a:rPr lang="en-US" altLang="en-US"/>
              <a:t>Case for Act Utilitarianism</a:t>
            </a:r>
          </a:p>
        </p:txBody>
      </p:sp>
      <p:sp>
        <p:nvSpPr>
          <p:cNvPr id="61444" name="Rectangle 3">
            <a:extLst>
              <a:ext uri="{FF2B5EF4-FFF2-40B4-BE49-F238E27FC236}">
                <a16:creationId xmlns:a16="http://schemas.microsoft.com/office/drawing/2014/main" id="{D69EC0F5-433F-4F88-A447-36EF10B1DDF2}"/>
              </a:ext>
            </a:extLst>
          </p:cNvPr>
          <p:cNvSpPr>
            <a:spLocks noGrp="1" noChangeArrowheads="1"/>
          </p:cNvSpPr>
          <p:nvPr>
            <p:ph type="body" idx="1"/>
          </p:nvPr>
        </p:nvSpPr>
        <p:spPr/>
        <p:txBody>
          <a:bodyPr/>
          <a:lstStyle/>
          <a:p>
            <a:pPr eaLnBrk="1" hangingPunct="1"/>
            <a:r>
              <a:rPr lang="en-US" altLang="en-US"/>
              <a:t>Focuses on happiness</a:t>
            </a:r>
          </a:p>
          <a:p>
            <a:pPr eaLnBrk="1" hangingPunct="1"/>
            <a:r>
              <a:rPr lang="en-US" altLang="en-US"/>
              <a:t>Down-to-earth (practical)</a:t>
            </a:r>
          </a:p>
          <a:p>
            <a:pPr eaLnBrk="1" hangingPunct="1"/>
            <a:r>
              <a:rPr lang="en-US" altLang="en-US"/>
              <a:t>Comprehensive</a:t>
            </a:r>
          </a:p>
        </p:txBody>
      </p:sp>
    </p:spTree>
    <p:extLst>
      <p:ext uri="{BB962C8B-B14F-4D97-AF65-F5344CB8AC3E}">
        <p14:creationId xmlns:p14="http://schemas.microsoft.com/office/powerpoint/2010/main" val="586589273"/>
      </p:ext>
    </p:extLst>
  </p:cSld>
  <p:clrMapOvr>
    <a:masterClrMapping/>
  </p:clrMapOvr>
  <p:transition spd="med"/>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r>
              <a:rPr lang="en-NZ" b="0" dirty="0" smtClean="0">
                <a:effectLst/>
              </a:rPr>
              <a:t/>
            </a:r>
            <a:br>
              <a:rPr lang="en-NZ" b="0" dirty="0" smtClean="0">
                <a:effectLst/>
              </a:rPr>
            </a:br>
            <a:r>
              <a:rPr lang="en-NZ" b="1" dirty="0"/>
              <a:t>Scenario 2: </a:t>
            </a:r>
            <a:r>
              <a:rPr lang="en-NZ" dirty="0"/>
              <a:t>Jack is a young computer hacker who hears a sad story about child abduction and wants to make a difference. He doesn’t meet the physical requirements to become a police officer and decides to hunt child predators on the internet. He impersonates child-predators online and then gains access to their system where he finds child-pornography and publishes their information online. Over a year, this leads to 23 arrests and convictions of child abusers. One of the people that he doxes turns out to be innocent (photos were taken by the computer’s previous owner) and the police begin to hunt the vigilante who is doxing people. Jack has the choice to turn himself in or stay in hiding. What should he do?</a:t>
            </a:r>
            <a:endParaRPr lang="en-NZ" b="0" dirty="0" smtClean="0">
              <a:effectLst/>
            </a:endParaRPr>
          </a:p>
          <a:p>
            <a:r>
              <a:rPr lang="en-NZ" dirty="0" smtClean="0"/>
              <a:t/>
            </a:r>
            <a:br>
              <a:rPr lang="en-NZ" dirty="0" smtClean="0"/>
            </a:br>
            <a:endParaRPr lang="en-US" dirty="0"/>
          </a:p>
        </p:txBody>
      </p:sp>
    </p:spTree>
    <p:extLst>
      <p:ext uri="{BB962C8B-B14F-4D97-AF65-F5344CB8AC3E}">
        <p14:creationId xmlns:p14="http://schemas.microsoft.com/office/powerpoint/2010/main" val="41649933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Number Placeholder 3">
            <a:extLst>
              <a:ext uri="{FF2B5EF4-FFF2-40B4-BE49-F238E27FC236}">
                <a16:creationId xmlns:a16="http://schemas.microsoft.com/office/drawing/2014/main" id="{CCA44E0F-DAA1-4027-99B8-580EE13ADF9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2-55</a:t>
            </a:r>
          </a:p>
        </p:txBody>
      </p:sp>
      <p:sp>
        <p:nvSpPr>
          <p:cNvPr id="62467" name="Rectangle 2">
            <a:extLst>
              <a:ext uri="{FF2B5EF4-FFF2-40B4-BE49-F238E27FC236}">
                <a16:creationId xmlns:a16="http://schemas.microsoft.com/office/drawing/2014/main" id="{EEAD2867-7A16-42A2-B7FE-AF0EC75A01F6}"/>
              </a:ext>
            </a:extLst>
          </p:cNvPr>
          <p:cNvSpPr>
            <a:spLocks noGrp="1" noChangeArrowheads="1"/>
          </p:cNvSpPr>
          <p:nvPr>
            <p:ph type="title"/>
          </p:nvPr>
        </p:nvSpPr>
        <p:spPr/>
        <p:txBody>
          <a:bodyPr/>
          <a:lstStyle/>
          <a:p>
            <a:pPr eaLnBrk="1" hangingPunct="1"/>
            <a:r>
              <a:rPr lang="en-US" altLang="en-US"/>
              <a:t>Case Against Act Utilitarianism</a:t>
            </a:r>
          </a:p>
        </p:txBody>
      </p:sp>
      <p:sp>
        <p:nvSpPr>
          <p:cNvPr id="62468" name="Rectangle 3">
            <a:extLst>
              <a:ext uri="{FF2B5EF4-FFF2-40B4-BE49-F238E27FC236}">
                <a16:creationId xmlns:a16="http://schemas.microsoft.com/office/drawing/2014/main" id="{59762213-F723-45BF-8C3C-BE3683E1FA62}"/>
              </a:ext>
            </a:extLst>
          </p:cNvPr>
          <p:cNvSpPr>
            <a:spLocks noGrp="1" noChangeArrowheads="1"/>
          </p:cNvSpPr>
          <p:nvPr>
            <p:ph type="body" idx="1"/>
          </p:nvPr>
        </p:nvSpPr>
        <p:spPr/>
        <p:txBody>
          <a:bodyPr/>
          <a:lstStyle/>
          <a:p>
            <a:pPr eaLnBrk="1" hangingPunct="1"/>
            <a:r>
              <a:rPr lang="en-US" altLang="en-US"/>
              <a:t>Unclear whom to include in calculations and how far out into the future to consider</a:t>
            </a:r>
          </a:p>
          <a:p>
            <a:pPr eaLnBrk="1" hangingPunct="1"/>
            <a:r>
              <a:rPr lang="en-US" altLang="en-US"/>
              <a:t>Too much work</a:t>
            </a:r>
          </a:p>
          <a:p>
            <a:pPr eaLnBrk="1" hangingPunct="1"/>
            <a:r>
              <a:rPr lang="en-US" altLang="en-US"/>
              <a:t>Ignores our innate sense of duty</a:t>
            </a:r>
          </a:p>
          <a:p>
            <a:pPr eaLnBrk="1" hangingPunct="1"/>
            <a:r>
              <a:rPr lang="en-US" altLang="en-US"/>
              <a:t>We cannot predict consequences with certainty</a:t>
            </a:r>
          </a:p>
          <a:p>
            <a:pPr eaLnBrk="1" hangingPunct="1"/>
            <a:r>
              <a:rPr lang="en-US" altLang="en-US"/>
              <a:t>Susceptible to the problem of moral luck</a:t>
            </a:r>
          </a:p>
          <a:p>
            <a:pPr eaLnBrk="1" hangingPunct="1"/>
            <a:r>
              <a:rPr lang="en-US" altLang="en-US"/>
              <a:t>Conclusion: Overall, a workable ethical theory</a:t>
            </a:r>
          </a:p>
        </p:txBody>
      </p:sp>
    </p:spTree>
    <p:extLst>
      <p:ext uri="{BB962C8B-B14F-4D97-AF65-F5344CB8AC3E}">
        <p14:creationId xmlns:p14="http://schemas.microsoft.com/office/powerpoint/2010/main" val="259296371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a:extLst>
              <a:ext uri="{FF2B5EF4-FFF2-40B4-BE49-F238E27FC236}">
                <a16:creationId xmlns:a16="http://schemas.microsoft.com/office/drawing/2014/main" id="{243CEBC6-2E63-45DA-AFD0-9F7E8D014D8A}"/>
              </a:ext>
            </a:extLst>
          </p:cNvPr>
          <p:cNvSpPr>
            <a:spLocks noGrp="1" noChangeArrowheads="1"/>
          </p:cNvSpPr>
          <p:nvPr>
            <p:ph type="title"/>
          </p:nvPr>
        </p:nvSpPr>
        <p:spPr>
          <a:xfrm>
            <a:off x="1981200" y="76200"/>
            <a:ext cx="8305800" cy="6172200"/>
          </a:xfrm>
        </p:spPr>
        <p:txBody>
          <a:bodyPr/>
          <a:lstStyle/>
          <a:p>
            <a:r>
              <a:rPr lang="en-US" altLang="en-US"/>
              <a:t>2.8 Rule Utilitarianism</a:t>
            </a:r>
          </a:p>
        </p:txBody>
      </p:sp>
      <p:sp>
        <p:nvSpPr>
          <p:cNvPr id="63491" name="Slide Number Placeholder 2">
            <a:extLst>
              <a:ext uri="{FF2B5EF4-FFF2-40B4-BE49-F238E27FC236}">
                <a16:creationId xmlns:a16="http://schemas.microsoft.com/office/drawing/2014/main" id="{433039E0-3FCA-45E0-AF8E-FDF97AE5EB3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2-56</a:t>
            </a:r>
          </a:p>
        </p:txBody>
      </p:sp>
    </p:spTree>
    <p:extLst>
      <p:ext uri="{BB962C8B-B14F-4D97-AF65-F5344CB8AC3E}">
        <p14:creationId xmlns:p14="http://schemas.microsoft.com/office/powerpoint/2010/main" val="827106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Number Placeholder 3">
            <a:extLst>
              <a:ext uri="{FF2B5EF4-FFF2-40B4-BE49-F238E27FC236}">
                <a16:creationId xmlns:a16="http://schemas.microsoft.com/office/drawing/2014/main" id="{7186EB51-DC0D-4C28-9AE0-95300624B63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2-57</a:t>
            </a:r>
          </a:p>
        </p:txBody>
      </p:sp>
      <p:sp>
        <p:nvSpPr>
          <p:cNvPr id="64515" name="Rectangle 2">
            <a:extLst>
              <a:ext uri="{FF2B5EF4-FFF2-40B4-BE49-F238E27FC236}">
                <a16:creationId xmlns:a16="http://schemas.microsoft.com/office/drawing/2014/main" id="{1FFE433C-4C34-42A4-8846-47EF13151E48}"/>
              </a:ext>
            </a:extLst>
          </p:cNvPr>
          <p:cNvSpPr>
            <a:spLocks noGrp="1" noChangeArrowheads="1"/>
          </p:cNvSpPr>
          <p:nvPr>
            <p:ph type="title"/>
          </p:nvPr>
        </p:nvSpPr>
        <p:spPr/>
        <p:txBody>
          <a:bodyPr/>
          <a:lstStyle/>
          <a:p>
            <a:pPr eaLnBrk="1" hangingPunct="1"/>
            <a:r>
              <a:rPr lang="en-US" altLang="en-US"/>
              <a:t>Applying Principle of Utility to Rules</a:t>
            </a:r>
          </a:p>
        </p:txBody>
      </p:sp>
      <p:sp>
        <p:nvSpPr>
          <p:cNvPr id="64516" name="Rectangle 3">
            <a:extLst>
              <a:ext uri="{FF2B5EF4-FFF2-40B4-BE49-F238E27FC236}">
                <a16:creationId xmlns:a16="http://schemas.microsoft.com/office/drawing/2014/main" id="{4183484A-C06A-4CF4-A9A8-44DA0DA7A7B3}"/>
              </a:ext>
            </a:extLst>
          </p:cNvPr>
          <p:cNvSpPr>
            <a:spLocks noGrp="1" noChangeArrowheads="1"/>
          </p:cNvSpPr>
          <p:nvPr>
            <p:ph type="body" idx="1"/>
          </p:nvPr>
        </p:nvSpPr>
        <p:spPr/>
        <p:txBody>
          <a:bodyPr/>
          <a:lstStyle/>
          <a:p>
            <a:pPr eaLnBrk="1" hangingPunct="1"/>
            <a:r>
              <a:rPr lang="en-US" altLang="en-US"/>
              <a:t>We ought to adopt moral rules which, if followed by everyone, will lead to the greatest increase in total happiness</a:t>
            </a:r>
          </a:p>
          <a:p>
            <a:pPr eaLnBrk="1" hangingPunct="1"/>
            <a:r>
              <a:rPr lang="en-US" altLang="en-US"/>
              <a:t>Act utilitarianism applies Principle of Utility to individual actions</a:t>
            </a:r>
          </a:p>
          <a:p>
            <a:pPr eaLnBrk="1" hangingPunct="1"/>
            <a:r>
              <a:rPr lang="en-US" altLang="en-US"/>
              <a:t>Rule utilitarianism applies Principle of Utility to moral rules</a:t>
            </a:r>
          </a:p>
        </p:txBody>
      </p:sp>
    </p:spTree>
    <p:extLst>
      <p:ext uri="{BB962C8B-B14F-4D97-AF65-F5344CB8AC3E}">
        <p14:creationId xmlns:p14="http://schemas.microsoft.com/office/powerpoint/2010/main" val="269453403"/>
      </p:ext>
    </p:extLst>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3A681-CB65-4CCE-8586-E315A5DB79CE}"/>
              </a:ext>
            </a:extLst>
          </p:cNvPr>
          <p:cNvSpPr>
            <a:spLocks noGrp="1"/>
          </p:cNvSpPr>
          <p:nvPr>
            <p:ph type="ctrTitle"/>
          </p:nvPr>
        </p:nvSpPr>
        <p:spPr/>
        <p:txBody>
          <a:bodyPr/>
          <a:lstStyle/>
          <a:p>
            <a:r>
              <a:rPr lang="en-CA" dirty="0"/>
              <a:t>5 Usable Ethical Theories</a:t>
            </a:r>
          </a:p>
        </p:txBody>
      </p:sp>
      <p:sp>
        <p:nvSpPr>
          <p:cNvPr id="3" name="Subtitle 2">
            <a:extLst>
              <a:ext uri="{FF2B5EF4-FFF2-40B4-BE49-F238E27FC236}">
                <a16:creationId xmlns:a16="http://schemas.microsoft.com/office/drawing/2014/main" id="{147E58BB-0B6B-4558-A5EB-DB2DD7437204}"/>
              </a:ext>
            </a:extLst>
          </p:cNvPr>
          <p:cNvSpPr>
            <a:spLocks noGrp="1"/>
          </p:cNvSpPr>
          <p:nvPr>
            <p:ph type="subTitle" idx="1"/>
          </p:nvPr>
        </p:nvSpPr>
        <p:spPr/>
        <p:txBody>
          <a:bodyPr/>
          <a:lstStyle/>
          <a:p>
            <a:r>
              <a:rPr lang="en-CA" dirty="0"/>
              <a:t>Thursday Jan. 17 and Tuesday Jan. 22</a:t>
            </a:r>
          </a:p>
        </p:txBody>
      </p:sp>
    </p:spTree>
    <p:extLst>
      <p:ext uri="{BB962C8B-B14F-4D97-AF65-F5344CB8AC3E}">
        <p14:creationId xmlns:p14="http://schemas.microsoft.com/office/powerpoint/2010/main" val="1985033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Number Placeholder 3">
            <a:extLst>
              <a:ext uri="{FF2B5EF4-FFF2-40B4-BE49-F238E27FC236}">
                <a16:creationId xmlns:a16="http://schemas.microsoft.com/office/drawing/2014/main" id="{BE656756-8FCA-46CB-9741-A122FEA0346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2-58</a:t>
            </a:r>
          </a:p>
        </p:txBody>
      </p:sp>
      <p:sp>
        <p:nvSpPr>
          <p:cNvPr id="65539" name="Rectangle 2">
            <a:extLst>
              <a:ext uri="{FF2B5EF4-FFF2-40B4-BE49-F238E27FC236}">
                <a16:creationId xmlns:a16="http://schemas.microsoft.com/office/drawing/2014/main" id="{5BE29313-0AD3-40C2-B549-6568E1D7B787}"/>
              </a:ext>
            </a:extLst>
          </p:cNvPr>
          <p:cNvSpPr>
            <a:spLocks noGrp="1" noChangeArrowheads="1"/>
          </p:cNvSpPr>
          <p:nvPr>
            <p:ph type="title"/>
          </p:nvPr>
        </p:nvSpPr>
        <p:spPr/>
        <p:txBody>
          <a:bodyPr/>
          <a:lstStyle/>
          <a:p>
            <a:pPr eaLnBrk="1" hangingPunct="1"/>
            <a:r>
              <a:rPr lang="en-US" altLang="en-US"/>
              <a:t>Anti-Worm Scenario</a:t>
            </a:r>
          </a:p>
        </p:txBody>
      </p:sp>
      <p:sp>
        <p:nvSpPr>
          <p:cNvPr id="65540" name="Rectangle 3">
            <a:extLst>
              <a:ext uri="{FF2B5EF4-FFF2-40B4-BE49-F238E27FC236}">
                <a16:creationId xmlns:a16="http://schemas.microsoft.com/office/drawing/2014/main" id="{9FD7D1E8-DB33-4F4C-93A8-4C5B46BFE9D4}"/>
              </a:ext>
            </a:extLst>
          </p:cNvPr>
          <p:cNvSpPr>
            <a:spLocks noGrp="1" noChangeArrowheads="1"/>
          </p:cNvSpPr>
          <p:nvPr>
            <p:ph type="body" idx="1"/>
          </p:nvPr>
        </p:nvSpPr>
        <p:spPr/>
        <p:txBody>
          <a:bodyPr/>
          <a:lstStyle/>
          <a:p>
            <a:pPr eaLnBrk="1" hangingPunct="1"/>
            <a:r>
              <a:rPr lang="en-US" altLang="en-US"/>
              <a:t>August 2003: Blaster worm infected thousands of Windows computers</a:t>
            </a:r>
          </a:p>
          <a:p>
            <a:pPr eaLnBrk="1" hangingPunct="1"/>
            <a:r>
              <a:rPr lang="en-US" altLang="en-US"/>
              <a:t>Soon after, Nachi worm appeared</a:t>
            </a:r>
          </a:p>
          <a:p>
            <a:pPr lvl="1" eaLnBrk="1" hangingPunct="1"/>
            <a:r>
              <a:rPr lang="en-US" altLang="en-US"/>
              <a:t>Took control of vulnerable computer</a:t>
            </a:r>
          </a:p>
          <a:p>
            <a:pPr lvl="1" eaLnBrk="1" hangingPunct="1"/>
            <a:r>
              <a:rPr lang="en-US" altLang="en-US"/>
              <a:t>Located and destroyed copies of Blaster</a:t>
            </a:r>
          </a:p>
          <a:p>
            <a:pPr lvl="1" eaLnBrk="1" hangingPunct="1"/>
            <a:r>
              <a:rPr lang="en-US" altLang="en-US"/>
              <a:t>Downloaded software patch to fix security problem</a:t>
            </a:r>
          </a:p>
          <a:p>
            <a:pPr lvl="1" eaLnBrk="1" hangingPunct="1"/>
            <a:r>
              <a:rPr lang="en-US" altLang="en-US"/>
              <a:t>Used computer as launching pad to try to “infect” other vulnerable PCs</a:t>
            </a:r>
          </a:p>
        </p:txBody>
      </p:sp>
    </p:spTree>
    <p:extLst>
      <p:ext uri="{BB962C8B-B14F-4D97-AF65-F5344CB8AC3E}">
        <p14:creationId xmlns:p14="http://schemas.microsoft.com/office/powerpoint/2010/main" val="3358696293"/>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Number Placeholder 3">
            <a:extLst>
              <a:ext uri="{FF2B5EF4-FFF2-40B4-BE49-F238E27FC236}">
                <a16:creationId xmlns:a16="http://schemas.microsoft.com/office/drawing/2014/main" id="{06B893E1-7611-46A4-9D14-2A38A8B2528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2-59</a:t>
            </a:r>
          </a:p>
        </p:txBody>
      </p:sp>
      <p:sp>
        <p:nvSpPr>
          <p:cNvPr id="66563" name="Rectangle 2">
            <a:extLst>
              <a:ext uri="{FF2B5EF4-FFF2-40B4-BE49-F238E27FC236}">
                <a16:creationId xmlns:a16="http://schemas.microsoft.com/office/drawing/2014/main" id="{F30041EB-1237-44B9-8D36-6347AF5506A7}"/>
              </a:ext>
            </a:extLst>
          </p:cNvPr>
          <p:cNvSpPr>
            <a:spLocks noGrp="1" noChangeArrowheads="1"/>
          </p:cNvSpPr>
          <p:nvPr>
            <p:ph type="title"/>
          </p:nvPr>
        </p:nvSpPr>
        <p:spPr/>
        <p:txBody>
          <a:bodyPr/>
          <a:lstStyle/>
          <a:p>
            <a:pPr eaLnBrk="1" hangingPunct="1"/>
            <a:r>
              <a:rPr lang="en-US" altLang="en-US"/>
              <a:t>Evaluation using Rule Utilitarianism</a:t>
            </a:r>
          </a:p>
        </p:txBody>
      </p:sp>
      <p:sp>
        <p:nvSpPr>
          <p:cNvPr id="66564" name="Rectangle 3">
            <a:extLst>
              <a:ext uri="{FF2B5EF4-FFF2-40B4-BE49-F238E27FC236}">
                <a16:creationId xmlns:a16="http://schemas.microsoft.com/office/drawing/2014/main" id="{5F1291E3-FB6F-494B-A1FF-664606EF0B4F}"/>
              </a:ext>
            </a:extLst>
          </p:cNvPr>
          <p:cNvSpPr>
            <a:spLocks noGrp="1" noChangeArrowheads="1"/>
          </p:cNvSpPr>
          <p:nvPr>
            <p:ph type="body" idx="1"/>
          </p:nvPr>
        </p:nvSpPr>
        <p:spPr>
          <a:xfrm>
            <a:off x="1981200" y="1295400"/>
            <a:ext cx="8229600" cy="4724400"/>
          </a:xfrm>
        </p:spPr>
        <p:txBody>
          <a:bodyPr/>
          <a:lstStyle/>
          <a:p>
            <a:pPr eaLnBrk="1" hangingPunct="1">
              <a:lnSpc>
                <a:spcPct val="90000"/>
              </a:lnSpc>
            </a:pPr>
            <a:r>
              <a:rPr lang="en-US" altLang="en-US" sz="2600"/>
              <a:t>Proposed rule: If I can write a helpful worm that removes a harmful worm from infected computers and shields them from future attacks, I should do so</a:t>
            </a:r>
          </a:p>
          <a:p>
            <a:pPr eaLnBrk="1" hangingPunct="1">
              <a:lnSpc>
                <a:spcPct val="90000"/>
              </a:lnSpc>
            </a:pPr>
            <a:r>
              <a:rPr lang="en-US" altLang="en-US" sz="2600"/>
              <a:t>Who would benefit</a:t>
            </a:r>
          </a:p>
          <a:p>
            <a:pPr lvl="1" eaLnBrk="1" hangingPunct="1">
              <a:lnSpc>
                <a:spcPct val="90000"/>
              </a:lnSpc>
            </a:pPr>
            <a:r>
              <a:rPr lang="en-US" altLang="en-US"/>
              <a:t>People who do not keep their systems updated</a:t>
            </a:r>
          </a:p>
          <a:p>
            <a:pPr eaLnBrk="1" hangingPunct="1">
              <a:lnSpc>
                <a:spcPct val="90000"/>
              </a:lnSpc>
            </a:pPr>
            <a:r>
              <a:rPr lang="en-US" altLang="en-US" sz="2600"/>
              <a:t>Who would be harmed</a:t>
            </a:r>
          </a:p>
          <a:p>
            <a:pPr lvl="1" eaLnBrk="1" hangingPunct="1">
              <a:lnSpc>
                <a:spcPct val="90000"/>
              </a:lnSpc>
            </a:pPr>
            <a:r>
              <a:rPr lang="en-US" altLang="en-US"/>
              <a:t>People who use networks</a:t>
            </a:r>
          </a:p>
          <a:p>
            <a:pPr lvl="1" eaLnBrk="1" hangingPunct="1">
              <a:lnSpc>
                <a:spcPct val="90000"/>
              </a:lnSpc>
            </a:pPr>
            <a:r>
              <a:rPr lang="en-US" altLang="en-US"/>
              <a:t>People who’s computers are invaded by buggy anti-worms</a:t>
            </a:r>
          </a:p>
          <a:p>
            <a:pPr lvl="1" eaLnBrk="1" hangingPunct="1">
              <a:lnSpc>
                <a:spcPct val="90000"/>
              </a:lnSpc>
            </a:pPr>
            <a:r>
              <a:rPr lang="en-US" altLang="en-US"/>
              <a:t>System administrators</a:t>
            </a:r>
          </a:p>
          <a:p>
            <a:pPr eaLnBrk="1" hangingPunct="1">
              <a:lnSpc>
                <a:spcPct val="90000"/>
              </a:lnSpc>
            </a:pPr>
            <a:r>
              <a:rPr lang="en-US" altLang="en-US" sz="2600"/>
              <a:t>Conclusion: Harm outweighs benefits. Releasing anti-worm is wrong.</a:t>
            </a:r>
          </a:p>
        </p:txBody>
      </p:sp>
    </p:spTree>
    <p:extLst>
      <p:ext uri="{BB962C8B-B14F-4D97-AF65-F5344CB8AC3E}">
        <p14:creationId xmlns:p14="http://schemas.microsoft.com/office/powerpoint/2010/main" val="3421595724"/>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Number Placeholder 3">
            <a:extLst>
              <a:ext uri="{FF2B5EF4-FFF2-40B4-BE49-F238E27FC236}">
                <a16:creationId xmlns:a16="http://schemas.microsoft.com/office/drawing/2014/main" id="{1A77153A-2F0B-4976-93E8-80128DEB09B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2-60</a:t>
            </a:r>
          </a:p>
        </p:txBody>
      </p:sp>
      <p:sp>
        <p:nvSpPr>
          <p:cNvPr id="67587" name="Rectangle 2">
            <a:extLst>
              <a:ext uri="{FF2B5EF4-FFF2-40B4-BE49-F238E27FC236}">
                <a16:creationId xmlns:a16="http://schemas.microsoft.com/office/drawing/2014/main" id="{6E12763C-1A51-48C1-A8EC-0FDAC342B6FC}"/>
              </a:ext>
            </a:extLst>
          </p:cNvPr>
          <p:cNvSpPr>
            <a:spLocks noGrp="1" noChangeArrowheads="1"/>
          </p:cNvSpPr>
          <p:nvPr>
            <p:ph type="title"/>
          </p:nvPr>
        </p:nvSpPr>
        <p:spPr/>
        <p:txBody>
          <a:bodyPr/>
          <a:lstStyle/>
          <a:p>
            <a:pPr eaLnBrk="1" hangingPunct="1"/>
            <a:r>
              <a:rPr lang="en-US" altLang="en-US"/>
              <a:t>Case for Rule Utilitarianism</a:t>
            </a:r>
          </a:p>
        </p:txBody>
      </p:sp>
      <p:sp>
        <p:nvSpPr>
          <p:cNvPr id="67588" name="Rectangle 3">
            <a:extLst>
              <a:ext uri="{FF2B5EF4-FFF2-40B4-BE49-F238E27FC236}">
                <a16:creationId xmlns:a16="http://schemas.microsoft.com/office/drawing/2014/main" id="{5DCBBFA1-E688-4FEC-A21D-33F0E35E94F5}"/>
              </a:ext>
            </a:extLst>
          </p:cNvPr>
          <p:cNvSpPr>
            <a:spLocks noGrp="1" noChangeArrowheads="1"/>
          </p:cNvSpPr>
          <p:nvPr>
            <p:ph type="body" idx="1"/>
          </p:nvPr>
        </p:nvSpPr>
        <p:spPr/>
        <p:txBody>
          <a:bodyPr/>
          <a:lstStyle/>
          <a:p>
            <a:pPr eaLnBrk="1" hangingPunct="1"/>
            <a:r>
              <a:rPr lang="en-US" altLang="en-US" dirty="0"/>
              <a:t>Not every moral decision requires performing utilitarian calculus</a:t>
            </a:r>
          </a:p>
          <a:p>
            <a:pPr eaLnBrk="1" hangingPunct="1"/>
            <a:r>
              <a:rPr lang="en-US" altLang="en-US" dirty="0"/>
              <a:t>Moral rules survive exceptional situations</a:t>
            </a:r>
          </a:p>
          <a:p>
            <a:pPr eaLnBrk="1" hangingPunct="1"/>
            <a:r>
              <a:rPr lang="en-US" altLang="en-US" dirty="0"/>
              <a:t>Avoids the problem of moral luck </a:t>
            </a:r>
          </a:p>
          <a:p>
            <a:pPr eaLnBrk="1" hangingPunct="1"/>
            <a:r>
              <a:rPr lang="en-US" altLang="en-US" dirty="0"/>
              <a:t>Reduces the problem of bias (</a:t>
            </a:r>
            <a:r>
              <a:rPr lang="en-US" altLang="en-US" dirty="0" err="1"/>
              <a:t>xs</a:t>
            </a:r>
            <a:r>
              <a:rPr lang="en-US" altLang="en-US" dirty="0"/>
              <a:t> – in act utilitarianism)</a:t>
            </a:r>
          </a:p>
          <a:p>
            <a:pPr eaLnBrk="1" hangingPunct="1"/>
            <a:r>
              <a:rPr lang="en-US" altLang="en-US" dirty="0"/>
              <a:t>Appeals to a wide cross-section of society (</a:t>
            </a:r>
            <a:r>
              <a:rPr lang="en-US" altLang="en-US" dirty="0" err="1"/>
              <a:t>xs</a:t>
            </a:r>
            <a:r>
              <a:rPr lang="en-US" altLang="en-US" dirty="0"/>
              <a:t> - consequentialist)</a:t>
            </a:r>
          </a:p>
        </p:txBody>
      </p:sp>
    </p:spTree>
    <p:extLst>
      <p:ext uri="{BB962C8B-B14F-4D97-AF65-F5344CB8AC3E}">
        <p14:creationId xmlns:p14="http://schemas.microsoft.com/office/powerpoint/2010/main" val="1190175378"/>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Number Placeholder 3">
            <a:extLst>
              <a:ext uri="{FF2B5EF4-FFF2-40B4-BE49-F238E27FC236}">
                <a16:creationId xmlns:a16="http://schemas.microsoft.com/office/drawing/2014/main" id="{ACE4772B-6407-45C8-A6E9-2BFB6DE8082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2-61</a:t>
            </a:r>
          </a:p>
        </p:txBody>
      </p:sp>
      <p:sp>
        <p:nvSpPr>
          <p:cNvPr id="68611" name="Rectangle 2">
            <a:extLst>
              <a:ext uri="{FF2B5EF4-FFF2-40B4-BE49-F238E27FC236}">
                <a16:creationId xmlns:a16="http://schemas.microsoft.com/office/drawing/2014/main" id="{A22232E8-5FDF-4775-9090-F93A9BF99DEB}"/>
              </a:ext>
            </a:extLst>
          </p:cNvPr>
          <p:cNvSpPr>
            <a:spLocks noGrp="1" noChangeArrowheads="1"/>
          </p:cNvSpPr>
          <p:nvPr>
            <p:ph type="title"/>
          </p:nvPr>
        </p:nvSpPr>
        <p:spPr/>
        <p:txBody>
          <a:bodyPr/>
          <a:lstStyle/>
          <a:p>
            <a:pPr eaLnBrk="1" hangingPunct="1"/>
            <a:r>
              <a:rPr lang="en-US" altLang="en-US" sz="3200"/>
              <a:t>Case Against Utilitarianism in General</a:t>
            </a:r>
          </a:p>
        </p:txBody>
      </p:sp>
      <p:sp>
        <p:nvSpPr>
          <p:cNvPr id="68612" name="Rectangle 3">
            <a:extLst>
              <a:ext uri="{FF2B5EF4-FFF2-40B4-BE49-F238E27FC236}">
                <a16:creationId xmlns:a16="http://schemas.microsoft.com/office/drawing/2014/main" id="{03A800E4-5DF1-4AF5-AADD-E083531B50C5}"/>
              </a:ext>
            </a:extLst>
          </p:cNvPr>
          <p:cNvSpPr>
            <a:spLocks noGrp="1" noChangeArrowheads="1"/>
          </p:cNvSpPr>
          <p:nvPr>
            <p:ph type="body" idx="1"/>
          </p:nvPr>
        </p:nvSpPr>
        <p:spPr>
          <a:xfrm>
            <a:off x="1905000" y="1447800"/>
            <a:ext cx="8305800" cy="4724400"/>
          </a:xfrm>
        </p:spPr>
        <p:txBody>
          <a:bodyPr>
            <a:normAutofit lnSpcReduction="10000"/>
          </a:bodyPr>
          <a:lstStyle/>
          <a:p>
            <a:pPr eaLnBrk="1" hangingPunct="1">
              <a:lnSpc>
                <a:spcPct val="90000"/>
              </a:lnSpc>
            </a:pPr>
            <a:r>
              <a:rPr lang="en-US" altLang="en-US" sz="2400" dirty="0"/>
              <a:t>All consequences must be measured on a single scale.</a:t>
            </a:r>
          </a:p>
          <a:p>
            <a:pPr lvl="1" eaLnBrk="1" hangingPunct="1">
              <a:lnSpc>
                <a:spcPct val="90000"/>
              </a:lnSpc>
            </a:pPr>
            <a:r>
              <a:rPr lang="en-US" altLang="en-US" sz="2000" dirty="0"/>
              <a:t>All units must be the same in order to do the sum</a:t>
            </a:r>
          </a:p>
          <a:p>
            <a:pPr lvl="1" eaLnBrk="1" hangingPunct="1">
              <a:lnSpc>
                <a:spcPct val="90000"/>
              </a:lnSpc>
            </a:pPr>
            <a:r>
              <a:rPr lang="en-US" altLang="en-US" sz="2000" dirty="0"/>
              <a:t>In certain circumstances </a:t>
            </a:r>
            <a:r>
              <a:rPr lang="en-US" altLang="en-US" sz="2000" dirty="0" err="1"/>
              <a:t>utilitarians</a:t>
            </a:r>
            <a:r>
              <a:rPr lang="en-US" altLang="en-US" sz="2000" dirty="0"/>
              <a:t> must quantify the value of a human life (</a:t>
            </a:r>
            <a:r>
              <a:rPr lang="en-US" altLang="en-US" sz="2000" dirty="0" err="1"/>
              <a:t>xs</a:t>
            </a:r>
            <a:r>
              <a:rPr lang="en-US" altLang="en-US" sz="2000" dirty="0"/>
              <a:t> – e.g. project zero attempts to save lives by reducing speeds)</a:t>
            </a:r>
          </a:p>
          <a:p>
            <a:pPr eaLnBrk="1" hangingPunct="1">
              <a:lnSpc>
                <a:spcPct val="90000"/>
              </a:lnSpc>
            </a:pPr>
            <a:r>
              <a:rPr lang="en-US" altLang="en-US" sz="2400" dirty="0"/>
              <a:t>Utilitarianism ignores the problem of an unjust distribution of good consequences.</a:t>
            </a:r>
          </a:p>
          <a:p>
            <a:pPr lvl="1" eaLnBrk="1" hangingPunct="1">
              <a:lnSpc>
                <a:spcPct val="90000"/>
              </a:lnSpc>
            </a:pPr>
            <a:r>
              <a:rPr lang="en-US" altLang="en-US" sz="2000" dirty="0"/>
              <a:t>Utilitarianism does </a:t>
            </a:r>
            <a:r>
              <a:rPr lang="en-US" altLang="en-US" sz="2000" b="1" dirty="0"/>
              <a:t>not</a:t>
            </a:r>
            <a:r>
              <a:rPr lang="en-US" altLang="en-US" sz="2000" dirty="0"/>
              <a:t> mean “the greatest good of the greatest number”</a:t>
            </a:r>
          </a:p>
          <a:p>
            <a:pPr lvl="2" eaLnBrk="1" hangingPunct="1">
              <a:lnSpc>
                <a:spcPct val="90000"/>
              </a:lnSpc>
            </a:pPr>
            <a:r>
              <a:rPr lang="en-US" altLang="en-US" sz="1600" dirty="0"/>
              <a:t>XS – it does not require goods to be distributed equally, but does it tend toward it?</a:t>
            </a:r>
          </a:p>
          <a:p>
            <a:pPr lvl="1" eaLnBrk="1" hangingPunct="1">
              <a:lnSpc>
                <a:spcPct val="90000"/>
              </a:lnSpc>
            </a:pPr>
            <a:r>
              <a:rPr lang="en-US" altLang="en-US" sz="2000" dirty="0"/>
              <a:t>That requires a principle of justice</a:t>
            </a:r>
          </a:p>
          <a:p>
            <a:pPr lvl="1" eaLnBrk="1" hangingPunct="1">
              <a:lnSpc>
                <a:spcPct val="90000"/>
              </a:lnSpc>
            </a:pPr>
            <a:r>
              <a:rPr lang="en-US" altLang="en-US" sz="2000" dirty="0"/>
              <a:t>What happens when a conflict arises between the Principle of Utility and a principle of justice?</a:t>
            </a:r>
          </a:p>
          <a:p>
            <a:pPr eaLnBrk="1" hangingPunct="1">
              <a:lnSpc>
                <a:spcPct val="90000"/>
              </a:lnSpc>
            </a:pPr>
            <a:r>
              <a:rPr lang="en-US" altLang="en-US" sz="2400" dirty="0"/>
              <a:t>Conclusion: Despite weaknesses, both act utilitarianism and rule utilitarianism are workable ethical theories</a:t>
            </a:r>
          </a:p>
        </p:txBody>
      </p:sp>
    </p:spTree>
    <p:extLst>
      <p:ext uri="{BB962C8B-B14F-4D97-AF65-F5344CB8AC3E}">
        <p14:creationId xmlns:p14="http://schemas.microsoft.com/office/powerpoint/2010/main" val="1342340089"/>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a:extLst>
              <a:ext uri="{FF2B5EF4-FFF2-40B4-BE49-F238E27FC236}">
                <a16:creationId xmlns:a16="http://schemas.microsoft.com/office/drawing/2014/main" id="{116ECA86-F5BA-4819-979F-AC69F2048781}"/>
              </a:ext>
            </a:extLst>
          </p:cNvPr>
          <p:cNvSpPr>
            <a:spLocks noGrp="1" noChangeArrowheads="1"/>
          </p:cNvSpPr>
          <p:nvPr>
            <p:ph type="title"/>
          </p:nvPr>
        </p:nvSpPr>
        <p:spPr>
          <a:xfrm>
            <a:off x="1981200" y="76200"/>
            <a:ext cx="8305800" cy="6172200"/>
          </a:xfrm>
        </p:spPr>
        <p:txBody>
          <a:bodyPr/>
          <a:lstStyle/>
          <a:p>
            <a:r>
              <a:rPr lang="en-US" altLang="en-US"/>
              <a:t>2.9 Social Contract Theory</a:t>
            </a:r>
          </a:p>
        </p:txBody>
      </p:sp>
      <p:sp>
        <p:nvSpPr>
          <p:cNvPr id="69635" name="Slide Number Placeholder 2">
            <a:extLst>
              <a:ext uri="{FF2B5EF4-FFF2-40B4-BE49-F238E27FC236}">
                <a16:creationId xmlns:a16="http://schemas.microsoft.com/office/drawing/2014/main" id="{34883F1F-107E-4645-A8E0-B29885DD77D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2-62</a:t>
            </a:r>
          </a:p>
        </p:txBody>
      </p:sp>
    </p:spTree>
    <p:extLst>
      <p:ext uri="{BB962C8B-B14F-4D97-AF65-F5344CB8AC3E}">
        <p14:creationId xmlns:p14="http://schemas.microsoft.com/office/powerpoint/2010/main" val="1198531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Number Placeholder 3">
            <a:extLst>
              <a:ext uri="{FF2B5EF4-FFF2-40B4-BE49-F238E27FC236}">
                <a16:creationId xmlns:a16="http://schemas.microsoft.com/office/drawing/2014/main" id="{F8265777-D9D9-4237-ABB7-8D3C387B397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2-63</a:t>
            </a:r>
          </a:p>
        </p:txBody>
      </p:sp>
      <p:sp>
        <p:nvSpPr>
          <p:cNvPr id="70659" name="Rectangle 2">
            <a:extLst>
              <a:ext uri="{FF2B5EF4-FFF2-40B4-BE49-F238E27FC236}">
                <a16:creationId xmlns:a16="http://schemas.microsoft.com/office/drawing/2014/main" id="{97F22BA8-B398-4F08-A7D5-41B3B0247D04}"/>
              </a:ext>
            </a:extLst>
          </p:cNvPr>
          <p:cNvSpPr>
            <a:spLocks noGrp="1" noChangeArrowheads="1"/>
          </p:cNvSpPr>
          <p:nvPr>
            <p:ph type="title"/>
          </p:nvPr>
        </p:nvSpPr>
        <p:spPr/>
        <p:txBody>
          <a:bodyPr/>
          <a:lstStyle/>
          <a:p>
            <a:pPr eaLnBrk="1" hangingPunct="1"/>
            <a:r>
              <a:rPr lang="en-US" altLang="en-US"/>
              <a:t>Basis of Social Contract Theory</a:t>
            </a:r>
          </a:p>
        </p:txBody>
      </p:sp>
      <p:sp>
        <p:nvSpPr>
          <p:cNvPr id="70660" name="Rectangle 3">
            <a:extLst>
              <a:ext uri="{FF2B5EF4-FFF2-40B4-BE49-F238E27FC236}">
                <a16:creationId xmlns:a16="http://schemas.microsoft.com/office/drawing/2014/main" id="{66A7DD49-B5E4-40C2-9AB9-A1A19A830CBA}"/>
              </a:ext>
            </a:extLst>
          </p:cNvPr>
          <p:cNvSpPr>
            <a:spLocks noGrp="1" noChangeArrowheads="1"/>
          </p:cNvSpPr>
          <p:nvPr>
            <p:ph type="body" idx="1"/>
          </p:nvPr>
        </p:nvSpPr>
        <p:spPr>
          <a:xfrm>
            <a:off x="1981200" y="1219200"/>
            <a:ext cx="8305800" cy="4495800"/>
          </a:xfrm>
        </p:spPr>
        <p:txBody>
          <a:bodyPr/>
          <a:lstStyle/>
          <a:p>
            <a:pPr eaLnBrk="1" hangingPunct="1">
              <a:lnSpc>
                <a:spcPct val="90000"/>
              </a:lnSpc>
            </a:pPr>
            <a:r>
              <a:rPr lang="en-US" altLang="en-US"/>
              <a:t>Thomas Hobbes</a:t>
            </a:r>
          </a:p>
          <a:p>
            <a:pPr lvl="1" eaLnBrk="1" hangingPunct="1">
              <a:lnSpc>
                <a:spcPct val="90000"/>
              </a:lnSpc>
            </a:pPr>
            <a:r>
              <a:rPr lang="en-US" altLang="en-US"/>
              <a:t>In a “state of nature” our lives would be “solitary, poore, nasty, brutish, and short”</a:t>
            </a:r>
          </a:p>
          <a:p>
            <a:pPr lvl="1" eaLnBrk="1" hangingPunct="1">
              <a:lnSpc>
                <a:spcPct val="90000"/>
              </a:lnSpc>
            </a:pPr>
            <a:r>
              <a:rPr lang="en-US" altLang="en-US"/>
              <a:t>We </a:t>
            </a:r>
            <a:r>
              <a:rPr lang="en-US" altLang="en-US" b="1" i="1"/>
              <a:t>implicitly</a:t>
            </a:r>
            <a:r>
              <a:rPr lang="en-US" altLang="en-US"/>
              <a:t> accept a social contract</a:t>
            </a:r>
          </a:p>
          <a:p>
            <a:pPr lvl="2" eaLnBrk="1" hangingPunct="1">
              <a:lnSpc>
                <a:spcPct val="90000"/>
              </a:lnSpc>
            </a:pPr>
            <a:r>
              <a:rPr lang="en-US" altLang="en-US"/>
              <a:t>Establishment of moral rules to govern relations among citizens</a:t>
            </a:r>
          </a:p>
          <a:p>
            <a:pPr lvl="2" eaLnBrk="1" hangingPunct="1">
              <a:lnSpc>
                <a:spcPct val="90000"/>
              </a:lnSpc>
            </a:pPr>
            <a:r>
              <a:rPr lang="en-US" altLang="en-US"/>
              <a:t>Government capable of enforcing these rules</a:t>
            </a:r>
          </a:p>
          <a:p>
            <a:pPr eaLnBrk="1" hangingPunct="1">
              <a:lnSpc>
                <a:spcPct val="90000"/>
              </a:lnSpc>
            </a:pPr>
            <a:r>
              <a:rPr lang="en-US" altLang="en-US"/>
              <a:t>Jean-Jacques Rousseau</a:t>
            </a:r>
          </a:p>
          <a:p>
            <a:pPr lvl="1" eaLnBrk="1" hangingPunct="1">
              <a:lnSpc>
                <a:spcPct val="90000"/>
              </a:lnSpc>
            </a:pPr>
            <a:r>
              <a:rPr lang="en-US" altLang="en-US"/>
              <a:t>In ideal society, no one above rules</a:t>
            </a:r>
          </a:p>
          <a:p>
            <a:pPr lvl="1" eaLnBrk="1" hangingPunct="1">
              <a:lnSpc>
                <a:spcPct val="90000"/>
              </a:lnSpc>
            </a:pPr>
            <a:r>
              <a:rPr lang="en-US" altLang="en-US"/>
              <a:t>That prevents society from enacting bad rules</a:t>
            </a:r>
          </a:p>
          <a:p>
            <a:pPr eaLnBrk="1" hangingPunct="1">
              <a:lnSpc>
                <a:spcPct val="90000"/>
              </a:lnSpc>
            </a:pPr>
            <a:endParaRPr lang="en-US" altLang="en-US"/>
          </a:p>
        </p:txBody>
      </p:sp>
    </p:spTree>
    <p:extLst>
      <p:ext uri="{BB962C8B-B14F-4D97-AF65-F5344CB8AC3E}">
        <p14:creationId xmlns:p14="http://schemas.microsoft.com/office/powerpoint/2010/main" val="486436730"/>
      </p:ext>
    </p:extLst>
  </p:cSld>
  <p:clrMapOvr>
    <a:masterClrMapping/>
  </p:clrMapOvr>
  <p:transition spd="med">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Number Placeholder 3">
            <a:extLst>
              <a:ext uri="{FF2B5EF4-FFF2-40B4-BE49-F238E27FC236}">
                <a16:creationId xmlns:a16="http://schemas.microsoft.com/office/drawing/2014/main" id="{F0AF1CA0-466B-4D99-9C55-75FB01E6D8D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2-64</a:t>
            </a:r>
          </a:p>
        </p:txBody>
      </p:sp>
      <p:sp>
        <p:nvSpPr>
          <p:cNvPr id="71683" name="Rectangle 2">
            <a:extLst>
              <a:ext uri="{FF2B5EF4-FFF2-40B4-BE49-F238E27FC236}">
                <a16:creationId xmlns:a16="http://schemas.microsoft.com/office/drawing/2014/main" id="{2E763A48-C9B8-4DEC-ACF1-9DC2C68C5510}"/>
              </a:ext>
            </a:extLst>
          </p:cNvPr>
          <p:cNvSpPr>
            <a:spLocks noGrp="1" noChangeArrowheads="1"/>
          </p:cNvSpPr>
          <p:nvPr>
            <p:ph type="title"/>
          </p:nvPr>
        </p:nvSpPr>
        <p:spPr/>
        <p:txBody>
          <a:bodyPr/>
          <a:lstStyle/>
          <a:p>
            <a:pPr eaLnBrk="1" hangingPunct="1"/>
            <a:r>
              <a:rPr lang="en-US" altLang="en-US"/>
              <a:t>James Rachels’s Definition</a:t>
            </a:r>
          </a:p>
        </p:txBody>
      </p:sp>
      <p:sp>
        <p:nvSpPr>
          <p:cNvPr id="71684" name="Text Box 4">
            <a:extLst>
              <a:ext uri="{FF2B5EF4-FFF2-40B4-BE49-F238E27FC236}">
                <a16:creationId xmlns:a16="http://schemas.microsoft.com/office/drawing/2014/main" id="{C078E1A7-46D1-4945-AE81-EC6D5504DDEA}"/>
              </a:ext>
            </a:extLst>
          </p:cNvPr>
          <p:cNvSpPr txBox="1">
            <a:spLocks noChangeArrowheads="1"/>
          </p:cNvSpPr>
          <p:nvPr/>
        </p:nvSpPr>
        <p:spPr bwMode="auto">
          <a:xfrm>
            <a:off x="2903538" y="1752601"/>
            <a:ext cx="64389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lgn="ctr">
              <a:spcBef>
                <a:spcPct val="0"/>
              </a:spcBef>
              <a:buClrTx/>
              <a:buFontTx/>
              <a:buNone/>
            </a:pPr>
            <a:r>
              <a:rPr lang="en-US" altLang="en-US" sz="2800"/>
              <a:t>“Morality consists in the set of rules (1),</a:t>
            </a:r>
          </a:p>
          <a:p>
            <a:pPr algn="ctr">
              <a:spcBef>
                <a:spcPct val="0"/>
              </a:spcBef>
              <a:buClrTx/>
              <a:buFontTx/>
              <a:buNone/>
            </a:pPr>
            <a:r>
              <a:rPr lang="en-US" altLang="en-US" sz="2800"/>
              <a:t>governing how people are to</a:t>
            </a:r>
          </a:p>
          <a:p>
            <a:pPr algn="ctr">
              <a:spcBef>
                <a:spcPct val="0"/>
              </a:spcBef>
              <a:buClrTx/>
              <a:buFontTx/>
              <a:buNone/>
            </a:pPr>
            <a:r>
              <a:rPr lang="en-US" altLang="en-US" sz="2800"/>
              <a:t>treat one another, that rational</a:t>
            </a:r>
          </a:p>
          <a:p>
            <a:pPr algn="ctr">
              <a:spcBef>
                <a:spcPct val="0"/>
              </a:spcBef>
              <a:buClrTx/>
              <a:buFontTx/>
              <a:buNone/>
            </a:pPr>
            <a:r>
              <a:rPr lang="en-US" altLang="en-US" sz="2800"/>
              <a:t>people will agree to accept (2), for their</a:t>
            </a:r>
          </a:p>
          <a:p>
            <a:pPr algn="ctr">
              <a:spcBef>
                <a:spcPct val="0"/>
              </a:spcBef>
              <a:buClrTx/>
              <a:buFontTx/>
              <a:buNone/>
            </a:pPr>
            <a:r>
              <a:rPr lang="en-US" altLang="en-US" sz="2800"/>
              <a:t>mutual benefit (3), on the condition that</a:t>
            </a:r>
          </a:p>
          <a:p>
            <a:pPr algn="ctr">
              <a:spcBef>
                <a:spcPct val="0"/>
              </a:spcBef>
              <a:buClrTx/>
              <a:buFontTx/>
              <a:buNone/>
            </a:pPr>
            <a:r>
              <a:rPr lang="en-US" altLang="en-US" sz="2800"/>
              <a:t>others follow those rules as well (4).”</a:t>
            </a:r>
          </a:p>
        </p:txBody>
      </p:sp>
    </p:spTree>
    <p:extLst>
      <p:ext uri="{BB962C8B-B14F-4D97-AF65-F5344CB8AC3E}">
        <p14:creationId xmlns:p14="http://schemas.microsoft.com/office/powerpoint/2010/main" val="115614839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Number Placeholder 3">
            <a:extLst>
              <a:ext uri="{FF2B5EF4-FFF2-40B4-BE49-F238E27FC236}">
                <a16:creationId xmlns:a16="http://schemas.microsoft.com/office/drawing/2014/main" id="{3ABAA45E-E4D4-4A09-9A16-A6E37BE859F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2-65</a:t>
            </a:r>
          </a:p>
        </p:txBody>
      </p:sp>
      <p:sp>
        <p:nvSpPr>
          <p:cNvPr id="72707" name="Rectangle 2">
            <a:extLst>
              <a:ext uri="{FF2B5EF4-FFF2-40B4-BE49-F238E27FC236}">
                <a16:creationId xmlns:a16="http://schemas.microsoft.com/office/drawing/2014/main" id="{B9BAEA6F-037B-4413-A7AD-3A6E21F084FD}"/>
              </a:ext>
            </a:extLst>
          </p:cNvPr>
          <p:cNvSpPr>
            <a:spLocks noGrp="1" noChangeArrowheads="1"/>
          </p:cNvSpPr>
          <p:nvPr>
            <p:ph type="title"/>
          </p:nvPr>
        </p:nvSpPr>
        <p:spPr/>
        <p:txBody>
          <a:bodyPr/>
          <a:lstStyle/>
          <a:p>
            <a:pPr eaLnBrk="1" hangingPunct="1"/>
            <a:r>
              <a:rPr lang="en-US" altLang="en-US"/>
              <a:t>Kinds of Rights</a:t>
            </a:r>
          </a:p>
        </p:txBody>
      </p:sp>
      <p:sp>
        <p:nvSpPr>
          <p:cNvPr id="72708" name="Rectangle 3">
            <a:extLst>
              <a:ext uri="{FF2B5EF4-FFF2-40B4-BE49-F238E27FC236}">
                <a16:creationId xmlns:a16="http://schemas.microsoft.com/office/drawing/2014/main" id="{A142BA2F-C7CD-4B93-B649-F080DAEEAA98}"/>
              </a:ext>
            </a:extLst>
          </p:cNvPr>
          <p:cNvSpPr>
            <a:spLocks noGrp="1" noChangeArrowheads="1"/>
          </p:cNvSpPr>
          <p:nvPr>
            <p:ph type="body" idx="1"/>
          </p:nvPr>
        </p:nvSpPr>
        <p:spPr/>
        <p:txBody>
          <a:bodyPr/>
          <a:lstStyle/>
          <a:p>
            <a:pPr eaLnBrk="1" hangingPunct="1">
              <a:lnSpc>
                <a:spcPct val="90000"/>
              </a:lnSpc>
            </a:pPr>
            <a:r>
              <a:rPr lang="en-US" altLang="en-US"/>
              <a:t>Negative right: A right that another can guarantee by leaving you alone</a:t>
            </a:r>
          </a:p>
          <a:p>
            <a:pPr eaLnBrk="1" hangingPunct="1">
              <a:lnSpc>
                <a:spcPct val="90000"/>
              </a:lnSpc>
            </a:pPr>
            <a:r>
              <a:rPr lang="en-US" altLang="en-US"/>
              <a:t>Positive right: A right obligating others to do something on your behalf</a:t>
            </a:r>
          </a:p>
          <a:p>
            <a:pPr eaLnBrk="1" hangingPunct="1">
              <a:lnSpc>
                <a:spcPct val="90000"/>
              </a:lnSpc>
            </a:pPr>
            <a:r>
              <a:rPr lang="en-US" altLang="en-US"/>
              <a:t>Absolute right: A right guaranteed without exception</a:t>
            </a:r>
          </a:p>
          <a:p>
            <a:pPr eaLnBrk="1" hangingPunct="1">
              <a:lnSpc>
                <a:spcPct val="90000"/>
              </a:lnSpc>
            </a:pPr>
            <a:r>
              <a:rPr lang="en-US" altLang="en-US"/>
              <a:t>Limited right: A right that may be restricted based on the circumstances</a:t>
            </a:r>
          </a:p>
        </p:txBody>
      </p:sp>
    </p:spTree>
    <p:extLst>
      <p:ext uri="{BB962C8B-B14F-4D97-AF65-F5344CB8AC3E}">
        <p14:creationId xmlns:p14="http://schemas.microsoft.com/office/powerpoint/2010/main" val="2682149109"/>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Number Placeholder 3">
            <a:extLst>
              <a:ext uri="{FF2B5EF4-FFF2-40B4-BE49-F238E27FC236}">
                <a16:creationId xmlns:a16="http://schemas.microsoft.com/office/drawing/2014/main" id="{593A5289-3BBF-4519-8ED1-C0ECBE23252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2-66</a:t>
            </a:r>
          </a:p>
        </p:txBody>
      </p:sp>
      <p:sp>
        <p:nvSpPr>
          <p:cNvPr id="73731" name="Rectangle 2">
            <a:extLst>
              <a:ext uri="{FF2B5EF4-FFF2-40B4-BE49-F238E27FC236}">
                <a16:creationId xmlns:a16="http://schemas.microsoft.com/office/drawing/2014/main" id="{A095513A-79CF-4F08-92AE-AC7230C2A9DD}"/>
              </a:ext>
            </a:extLst>
          </p:cNvPr>
          <p:cNvSpPr>
            <a:spLocks noGrp="1" noChangeArrowheads="1"/>
          </p:cNvSpPr>
          <p:nvPr>
            <p:ph type="title"/>
          </p:nvPr>
        </p:nvSpPr>
        <p:spPr/>
        <p:txBody>
          <a:bodyPr/>
          <a:lstStyle/>
          <a:p>
            <a:pPr eaLnBrk="1" hangingPunct="1"/>
            <a:r>
              <a:rPr lang="en-US" altLang="en-US"/>
              <a:t>Correlation between Types of Rights</a:t>
            </a:r>
          </a:p>
        </p:txBody>
      </p:sp>
      <p:sp>
        <p:nvSpPr>
          <p:cNvPr id="73732" name="Rectangle 3">
            <a:extLst>
              <a:ext uri="{FF2B5EF4-FFF2-40B4-BE49-F238E27FC236}">
                <a16:creationId xmlns:a16="http://schemas.microsoft.com/office/drawing/2014/main" id="{25E3E661-BDB5-4E3F-BCB1-EF8A18B3C642}"/>
              </a:ext>
            </a:extLst>
          </p:cNvPr>
          <p:cNvSpPr>
            <a:spLocks noGrp="1" noChangeArrowheads="1"/>
          </p:cNvSpPr>
          <p:nvPr>
            <p:ph type="body" idx="1"/>
          </p:nvPr>
        </p:nvSpPr>
        <p:spPr/>
        <p:txBody>
          <a:bodyPr/>
          <a:lstStyle/>
          <a:p>
            <a:pPr eaLnBrk="1" hangingPunct="1"/>
            <a:r>
              <a:rPr lang="en-US" altLang="en-US"/>
              <a:t>Positive rights tend to be more limited</a:t>
            </a:r>
          </a:p>
          <a:p>
            <a:pPr eaLnBrk="1" hangingPunct="1"/>
            <a:r>
              <a:rPr lang="en-US" altLang="en-US"/>
              <a:t>Negative rights tends to be more absolute</a:t>
            </a:r>
          </a:p>
        </p:txBody>
      </p:sp>
    </p:spTree>
    <p:extLst>
      <p:ext uri="{BB962C8B-B14F-4D97-AF65-F5344CB8AC3E}">
        <p14:creationId xmlns:p14="http://schemas.microsoft.com/office/powerpoint/2010/main" val="1019032946"/>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Number Placeholder 3">
            <a:extLst>
              <a:ext uri="{FF2B5EF4-FFF2-40B4-BE49-F238E27FC236}">
                <a16:creationId xmlns:a16="http://schemas.microsoft.com/office/drawing/2014/main" id="{160EAAB4-A09F-4DDC-9412-B9EB6FE57CD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2-67</a:t>
            </a:r>
          </a:p>
        </p:txBody>
      </p:sp>
      <p:sp>
        <p:nvSpPr>
          <p:cNvPr id="74755" name="Rectangle 2">
            <a:extLst>
              <a:ext uri="{FF2B5EF4-FFF2-40B4-BE49-F238E27FC236}">
                <a16:creationId xmlns:a16="http://schemas.microsoft.com/office/drawing/2014/main" id="{750DD7C5-3E8E-4A24-8F8B-0C59852E3195}"/>
              </a:ext>
            </a:extLst>
          </p:cNvPr>
          <p:cNvSpPr>
            <a:spLocks noGrp="1" noChangeArrowheads="1"/>
          </p:cNvSpPr>
          <p:nvPr>
            <p:ph type="title"/>
          </p:nvPr>
        </p:nvSpPr>
        <p:spPr/>
        <p:txBody>
          <a:bodyPr/>
          <a:lstStyle/>
          <a:p>
            <a:pPr eaLnBrk="1" hangingPunct="1"/>
            <a:r>
              <a:rPr lang="en-US" altLang="en-US"/>
              <a:t>John Rawls’s Principles of Justice</a:t>
            </a:r>
          </a:p>
        </p:txBody>
      </p:sp>
      <p:sp>
        <p:nvSpPr>
          <p:cNvPr id="74756" name="Rectangle 3">
            <a:extLst>
              <a:ext uri="{FF2B5EF4-FFF2-40B4-BE49-F238E27FC236}">
                <a16:creationId xmlns:a16="http://schemas.microsoft.com/office/drawing/2014/main" id="{D2C1D0F2-2690-4922-968D-091215F89348}"/>
              </a:ext>
            </a:extLst>
          </p:cNvPr>
          <p:cNvSpPr>
            <a:spLocks noGrp="1" noChangeArrowheads="1"/>
          </p:cNvSpPr>
          <p:nvPr>
            <p:ph type="body" idx="1"/>
          </p:nvPr>
        </p:nvSpPr>
        <p:spPr/>
        <p:txBody>
          <a:bodyPr/>
          <a:lstStyle/>
          <a:p>
            <a:pPr marL="514350" indent="-514350">
              <a:buFont typeface="Arial" panose="020B0604020202020204" pitchFamily="34" charset="0"/>
              <a:buAutoNum type="arabicPeriod"/>
            </a:pPr>
            <a:r>
              <a:rPr lang="en-US" altLang="en-US"/>
              <a:t>Each person may claim a “fully adequate” number of basic rights and liberties, so long as these claims are consistent with everyone else having a claim to the same rights and liberties</a:t>
            </a:r>
          </a:p>
          <a:p>
            <a:pPr marL="514350" indent="-514350">
              <a:buFont typeface="Arial" panose="020B0604020202020204" pitchFamily="34" charset="0"/>
              <a:buAutoNum type="arabicPeriod"/>
            </a:pPr>
            <a:r>
              <a:rPr lang="en-US" altLang="en-US"/>
              <a:t>Any social and economic inequalities must</a:t>
            </a:r>
          </a:p>
          <a:p>
            <a:pPr lvl="1" eaLnBrk="1" hangingPunct="1"/>
            <a:r>
              <a:rPr lang="en-US" altLang="en-US"/>
              <a:t>Be associated with positions that everyone has a fair and equal opportunity to achieve</a:t>
            </a:r>
          </a:p>
          <a:p>
            <a:pPr lvl="1" eaLnBrk="1" hangingPunct="1"/>
            <a:r>
              <a:rPr lang="en-US" altLang="en-US"/>
              <a:t>Be to the greatest benefit of the least-advantaged members of society (the difference principle)</a:t>
            </a:r>
          </a:p>
        </p:txBody>
      </p:sp>
    </p:spTree>
    <p:extLst>
      <p:ext uri="{BB962C8B-B14F-4D97-AF65-F5344CB8AC3E}">
        <p14:creationId xmlns:p14="http://schemas.microsoft.com/office/powerpoint/2010/main" val="348808254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06E40837-8957-437D-A24B-B2275229A138}"/>
              </a:ext>
            </a:extLst>
          </p:cNvPr>
          <p:cNvSpPr>
            <a:spLocks noGrp="1"/>
          </p:cNvSpPr>
          <p:nvPr>
            <p:ph type="title"/>
          </p:nvPr>
        </p:nvSpPr>
        <p:spPr>
          <a:xfrm>
            <a:off x="1981200" y="76200"/>
            <a:ext cx="8305800" cy="6172200"/>
          </a:xfrm>
        </p:spPr>
        <p:txBody>
          <a:bodyPr/>
          <a:lstStyle/>
          <a:p>
            <a:r>
              <a:rPr lang="en-US" altLang="en-US"/>
              <a:t>2.6 Kantianism</a:t>
            </a:r>
          </a:p>
        </p:txBody>
      </p:sp>
      <p:sp>
        <p:nvSpPr>
          <p:cNvPr id="38915" name="Slide Number Placeholder 2">
            <a:extLst>
              <a:ext uri="{FF2B5EF4-FFF2-40B4-BE49-F238E27FC236}">
                <a16:creationId xmlns:a16="http://schemas.microsoft.com/office/drawing/2014/main" id="{BEB6DBBA-0291-4FF3-A0D4-FEFE4CC042F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2-32</a:t>
            </a:r>
          </a:p>
        </p:txBody>
      </p:sp>
    </p:spTree>
    <p:extLst>
      <p:ext uri="{BB962C8B-B14F-4D97-AF65-F5344CB8AC3E}">
        <p14:creationId xmlns:p14="http://schemas.microsoft.com/office/powerpoint/2010/main" val="36299246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a:extLst>
              <a:ext uri="{FF2B5EF4-FFF2-40B4-BE49-F238E27FC236}">
                <a16:creationId xmlns:a16="http://schemas.microsoft.com/office/drawing/2014/main" id="{F07B261C-4C3E-4FE2-B0E9-3EFF0E4CFED2}"/>
              </a:ext>
            </a:extLst>
          </p:cNvPr>
          <p:cNvSpPr>
            <a:spLocks noGrp="1" noChangeArrowheads="1"/>
          </p:cNvSpPr>
          <p:nvPr>
            <p:ph type="title"/>
          </p:nvPr>
        </p:nvSpPr>
        <p:spPr>
          <a:xfrm>
            <a:off x="1981200" y="76200"/>
            <a:ext cx="8305800" cy="1066800"/>
          </a:xfrm>
        </p:spPr>
        <p:txBody>
          <a:bodyPr/>
          <a:lstStyle/>
          <a:p>
            <a:pPr eaLnBrk="1" hangingPunct="1"/>
            <a:r>
              <a:rPr lang="en-US" altLang="en-US"/>
              <a:t>Rawls’s First Principle of Justice</a:t>
            </a:r>
          </a:p>
        </p:txBody>
      </p:sp>
      <p:sp>
        <p:nvSpPr>
          <p:cNvPr id="75779" name="Slide Number Placeholder 2">
            <a:extLst>
              <a:ext uri="{FF2B5EF4-FFF2-40B4-BE49-F238E27FC236}">
                <a16:creationId xmlns:a16="http://schemas.microsoft.com/office/drawing/2014/main" id="{2123E3D2-81D8-4FAE-9785-4D8E9C420DA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2-68</a:t>
            </a:r>
          </a:p>
        </p:txBody>
      </p:sp>
      <p:pic>
        <p:nvPicPr>
          <p:cNvPr id="75780" name="Picture 6" descr="qui02f07">
            <a:extLst>
              <a:ext uri="{FF2B5EF4-FFF2-40B4-BE49-F238E27FC236}">
                <a16:creationId xmlns:a16="http://schemas.microsoft.com/office/drawing/2014/main" id="{1ACFF69D-3F96-4B79-A0B9-674B15FBD3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524000"/>
            <a:ext cx="8305800" cy="412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25802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a:extLst>
              <a:ext uri="{FF2B5EF4-FFF2-40B4-BE49-F238E27FC236}">
                <a16:creationId xmlns:a16="http://schemas.microsoft.com/office/drawing/2014/main" id="{F3425E47-DA5F-4DE5-AA69-2A558C1C1869}"/>
              </a:ext>
            </a:extLst>
          </p:cNvPr>
          <p:cNvSpPr>
            <a:spLocks noGrp="1" noChangeArrowheads="1"/>
          </p:cNvSpPr>
          <p:nvPr>
            <p:ph type="title"/>
          </p:nvPr>
        </p:nvSpPr>
        <p:spPr>
          <a:xfrm>
            <a:off x="1981200" y="76200"/>
            <a:ext cx="8305800" cy="1066800"/>
          </a:xfrm>
        </p:spPr>
        <p:txBody>
          <a:bodyPr/>
          <a:lstStyle/>
          <a:p>
            <a:pPr eaLnBrk="1" hangingPunct="1"/>
            <a:r>
              <a:rPr lang="en-US" altLang="en-US"/>
              <a:t>Rawls’s Difference Principle</a:t>
            </a:r>
          </a:p>
        </p:txBody>
      </p:sp>
      <p:sp>
        <p:nvSpPr>
          <p:cNvPr id="76803" name="Slide Number Placeholder 2">
            <a:extLst>
              <a:ext uri="{FF2B5EF4-FFF2-40B4-BE49-F238E27FC236}">
                <a16:creationId xmlns:a16="http://schemas.microsoft.com/office/drawing/2014/main" id="{5781A986-733C-49B4-B98E-0078F639243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2-69</a:t>
            </a:r>
          </a:p>
        </p:txBody>
      </p:sp>
      <p:pic>
        <p:nvPicPr>
          <p:cNvPr id="76804" name="Picture 6">
            <a:extLst>
              <a:ext uri="{FF2B5EF4-FFF2-40B4-BE49-F238E27FC236}">
                <a16:creationId xmlns:a16="http://schemas.microsoft.com/office/drawing/2014/main" id="{CFB06FE3-BB1B-4DA7-A3BD-E90B2BFC619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62201" y="1371600"/>
            <a:ext cx="7273925" cy="3581400"/>
          </a:xfrm>
          <a:prstGeom prst="rect">
            <a:avLst/>
          </a:prstGeom>
          <a:noFill/>
          <a:ln>
            <a:noFill/>
          </a:ln>
          <a:extLst>
            <a:ext uri="{909E8E84-426E-40DD-AFC4-6F175D3DCCD1}">
              <a14:hiddenFill xmlns:a14="http://schemas.microsoft.com/office/drawing/2010/main">
                <a:blipFill dpi="0" rotWithShape="0">
                  <a:blip/>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685599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Number Placeholder 3">
            <a:extLst>
              <a:ext uri="{FF2B5EF4-FFF2-40B4-BE49-F238E27FC236}">
                <a16:creationId xmlns:a16="http://schemas.microsoft.com/office/drawing/2014/main" id="{26AF7883-EF23-40F0-B2B5-E4788940343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2-70</a:t>
            </a:r>
          </a:p>
        </p:txBody>
      </p:sp>
      <p:sp>
        <p:nvSpPr>
          <p:cNvPr id="77827" name="Rectangle 2">
            <a:extLst>
              <a:ext uri="{FF2B5EF4-FFF2-40B4-BE49-F238E27FC236}">
                <a16:creationId xmlns:a16="http://schemas.microsoft.com/office/drawing/2014/main" id="{92F53455-6DB6-4194-ACDE-4C466C299467}"/>
              </a:ext>
            </a:extLst>
          </p:cNvPr>
          <p:cNvSpPr>
            <a:spLocks noGrp="1" noChangeArrowheads="1"/>
          </p:cNvSpPr>
          <p:nvPr>
            <p:ph type="title"/>
          </p:nvPr>
        </p:nvSpPr>
        <p:spPr/>
        <p:txBody>
          <a:bodyPr/>
          <a:lstStyle/>
          <a:p>
            <a:r>
              <a:rPr lang="en-US" altLang="en-US" dirty="0"/>
              <a:t>DVD Rental Scenario (pp.85-6)</a:t>
            </a:r>
          </a:p>
        </p:txBody>
      </p:sp>
      <p:sp>
        <p:nvSpPr>
          <p:cNvPr id="77828" name="Rectangle 3">
            <a:extLst>
              <a:ext uri="{FF2B5EF4-FFF2-40B4-BE49-F238E27FC236}">
                <a16:creationId xmlns:a16="http://schemas.microsoft.com/office/drawing/2014/main" id="{0DDF4900-2B69-4A43-B139-4190144BBAAB}"/>
              </a:ext>
            </a:extLst>
          </p:cNvPr>
          <p:cNvSpPr>
            <a:spLocks noGrp="1" noChangeArrowheads="1"/>
          </p:cNvSpPr>
          <p:nvPr>
            <p:ph type="body" idx="1"/>
          </p:nvPr>
        </p:nvSpPr>
        <p:spPr/>
        <p:txBody>
          <a:bodyPr/>
          <a:lstStyle/>
          <a:p>
            <a:pPr eaLnBrk="1" hangingPunct="1">
              <a:lnSpc>
                <a:spcPct val="90000"/>
              </a:lnSpc>
            </a:pPr>
            <a:r>
              <a:rPr lang="en-US" altLang="en-US"/>
              <a:t>Bill owns chain of DVD rental stores</a:t>
            </a:r>
          </a:p>
          <a:p>
            <a:pPr eaLnBrk="1" hangingPunct="1">
              <a:lnSpc>
                <a:spcPct val="90000"/>
              </a:lnSpc>
            </a:pPr>
            <a:r>
              <a:rPr lang="en-US" altLang="en-US"/>
              <a:t>Collects information about rentals from customers</a:t>
            </a:r>
          </a:p>
          <a:p>
            <a:pPr eaLnBrk="1" hangingPunct="1">
              <a:lnSpc>
                <a:spcPct val="90000"/>
              </a:lnSpc>
            </a:pPr>
            <a:r>
              <a:rPr lang="en-US" altLang="en-US"/>
              <a:t>Constructs profiles of customers</a:t>
            </a:r>
          </a:p>
          <a:p>
            <a:pPr eaLnBrk="1" hangingPunct="1">
              <a:lnSpc>
                <a:spcPct val="90000"/>
              </a:lnSpc>
            </a:pPr>
            <a:r>
              <a:rPr lang="en-US" altLang="en-US"/>
              <a:t>Sells profiles to direct marketing firms</a:t>
            </a:r>
          </a:p>
          <a:p>
            <a:pPr eaLnBrk="1" hangingPunct="1">
              <a:lnSpc>
                <a:spcPct val="90000"/>
              </a:lnSpc>
            </a:pPr>
            <a:r>
              <a:rPr lang="en-US" altLang="en-US"/>
              <a:t>Some customers happy to receive more mail order catalogs; others unhappy at increase in “junk mail”</a:t>
            </a:r>
          </a:p>
        </p:txBody>
      </p:sp>
    </p:spTree>
    <p:extLst>
      <p:ext uri="{BB962C8B-B14F-4D97-AF65-F5344CB8AC3E}">
        <p14:creationId xmlns:p14="http://schemas.microsoft.com/office/powerpoint/2010/main" val="1664814981"/>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Number Placeholder 3">
            <a:extLst>
              <a:ext uri="{FF2B5EF4-FFF2-40B4-BE49-F238E27FC236}">
                <a16:creationId xmlns:a16="http://schemas.microsoft.com/office/drawing/2014/main" id="{E8AA17D2-D898-489B-9F3E-BB6BBAB2B96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2-71</a:t>
            </a:r>
          </a:p>
        </p:txBody>
      </p:sp>
      <p:sp>
        <p:nvSpPr>
          <p:cNvPr id="78851" name="Rectangle 2">
            <a:extLst>
              <a:ext uri="{FF2B5EF4-FFF2-40B4-BE49-F238E27FC236}">
                <a16:creationId xmlns:a16="http://schemas.microsoft.com/office/drawing/2014/main" id="{E1C7CE72-3FD4-4CC4-A308-D92C47C52F13}"/>
              </a:ext>
            </a:extLst>
          </p:cNvPr>
          <p:cNvSpPr>
            <a:spLocks noGrp="1" noChangeArrowheads="1"/>
          </p:cNvSpPr>
          <p:nvPr>
            <p:ph type="title"/>
          </p:nvPr>
        </p:nvSpPr>
        <p:spPr/>
        <p:txBody>
          <a:bodyPr/>
          <a:lstStyle/>
          <a:p>
            <a:pPr eaLnBrk="1" hangingPunct="1"/>
            <a:r>
              <a:rPr lang="en-US" altLang="en-US" dirty="0"/>
              <a:t>Evaluation (Social Contract Theory)</a:t>
            </a:r>
          </a:p>
        </p:txBody>
      </p:sp>
      <p:sp>
        <p:nvSpPr>
          <p:cNvPr id="78852" name="Rectangle 3">
            <a:extLst>
              <a:ext uri="{FF2B5EF4-FFF2-40B4-BE49-F238E27FC236}">
                <a16:creationId xmlns:a16="http://schemas.microsoft.com/office/drawing/2014/main" id="{0650F933-C5C9-494F-98C3-B038E6F6EFFC}"/>
              </a:ext>
            </a:extLst>
          </p:cNvPr>
          <p:cNvSpPr>
            <a:spLocks noGrp="1" noChangeArrowheads="1"/>
          </p:cNvSpPr>
          <p:nvPr>
            <p:ph type="body" idx="1"/>
          </p:nvPr>
        </p:nvSpPr>
        <p:spPr>
          <a:xfrm>
            <a:off x="1981200" y="1295400"/>
            <a:ext cx="8458200" cy="4724400"/>
          </a:xfrm>
        </p:spPr>
        <p:txBody>
          <a:bodyPr>
            <a:normAutofit lnSpcReduction="10000"/>
          </a:bodyPr>
          <a:lstStyle/>
          <a:p>
            <a:pPr eaLnBrk="1" hangingPunct="1">
              <a:lnSpc>
                <a:spcPct val="90000"/>
              </a:lnSpc>
            </a:pPr>
            <a:r>
              <a:rPr lang="en-US" altLang="en-US" sz="2600" dirty="0"/>
              <a:t>Consider rights of Bill, customers, and mail order companies.</a:t>
            </a:r>
          </a:p>
          <a:p>
            <a:pPr eaLnBrk="1" hangingPunct="1">
              <a:lnSpc>
                <a:spcPct val="90000"/>
              </a:lnSpc>
            </a:pPr>
            <a:r>
              <a:rPr lang="en-US" altLang="en-US" sz="2600" dirty="0"/>
              <a:t>Does customer have right to expect name, address to be kept confidential?</a:t>
            </a:r>
          </a:p>
          <a:p>
            <a:pPr eaLnBrk="1" hangingPunct="1">
              <a:lnSpc>
                <a:spcPct val="90000"/>
              </a:lnSpc>
            </a:pPr>
            <a:r>
              <a:rPr lang="en-US" altLang="en-US" sz="2600" dirty="0"/>
              <a:t>If customer rents DVD from bill, who owns information about transaction?</a:t>
            </a:r>
          </a:p>
          <a:p>
            <a:pPr eaLnBrk="1" hangingPunct="1">
              <a:lnSpc>
                <a:spcPct val="90000"/>
              </a:lnSpc>
            </a:pPr>
            <a:r>
              <a:rPr lang="en-US" altLang="en-US" sz="2600" dirty="0"/>
              <a:t>If Bill and customer have equal rights to information, Bill did nothing wrong to sell information.</a:t>
            </a:r>
          </a:p>
          <a:p>
            <a:pPr eaLnBrk="1" hangingPunct="1">
              <a:lnSpc>
                <a:spcPct val="90000"/>
              </a:lnSpc>
            </a:pPr>
            <a:r>
              <a:rPr lang="en-US" altLang="en-US" sz="2600" dirty="0"/>
              <a:t>If customers have right to expect name and address or transaction to be confidential without giving permission, then Bill was wrong to sell information without asking for permission.</a:t>
            </a:r>
          </a:p>
        </p:txBody>
      </p:sp>
    </p:spTree>
    <p:extLst>
      <p:ext uri="{BB962C8B-B14F-4D97-AF65-F5344CB8AC3E}">
        <p14:creationId xmlns:p14="http://schemas.microsoft.com/office/powerpoint/2010/main" val="4042238806"/>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Number Placeholder 3">
            <a:extLst>
              <a:ext uri="{FF2B5EF4-FFF2-40B4-BE49-F238E27FC236}">
                <a16:creationId xmlns:a16="http://schemas.microsoft.com/office/drawing/2014/main" id="{064655F7-7540-4D0D-AEBC-6460C2ED6E3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2-72</a:t>
            </a:r>
          </a:p>
        </p:txBody>
      </p:sp>
      <p:sp>
        <p:nvSpPr>
          <p:cNvPr id="79875" name="Rectangle 2">
            <a:extLst>
              <a:ext uri="{FF2B5EF4-FFF2-40B4-BE49-F238E27FC236}">
                <a16:creationId xmlns:a16="http://schemas.microsoft.com/office/drawing/2014/main" id="{48F49957-D706-4F98-8FC9-0E4BDA63183E}"/>
              </a:ext>
            </a:extLst>
          </p:cNvPr>
          <p:cNvSpPr>
            <a:spLocks noGrp="1" noChangeArrowheads="1"/>
          </p:cNvSpPr>
          <p:nvPr>
            <p:ph type="title"/>
          </p:nvPr>
        </p:nvSpPr>
        <p:spPr/>
        <p:txBody>
          <a:bodyPr/>
          <a:lstStyle/>
          <a:p>
            <a:pPr eaLnBrk="1" hangingPunct="1"/>
            <a:r>
              <a:rPr lang="en-US" altLang="en-US"/>
              <a:t>Case for Social Contract Theory</a:t>
            </a:r>
          </a:p>
        </p:txBody>
      </p:sp>
      <p:sp>
        <p:nvSpPr>
          <p:cNvPr id="79876" name="Rectangle 3">
            <a:extLst>
              <a:ext uri="{FF2B5EF4-FFF2-40B4-BE49-F238E27FC236}">
                <a16:creationId xmlns:a16="http://schemas.microsoft.com/office/drawing/2014/main" id="{78CC3176-2D25-45D5-A2B5-2CBADFF5CDC0}"/>
              </a:ext>
            </a:extLst>
          </p:cNvPr>
          <p:cNvSpPr>
            <a:spLocks noGrp="1" noChangeArrowheads="1"/>
          </p:cNvSpPr>
          <p:nvPr>
            <p:ph type="body" idx="1"/>
          </p:nvPr>
        </p:nvSpPr>
        <p:spPr/>
        <p:txBody>
          <a:bodyPr/>
          <a:lstStyle/>
          <a:p>
            <a:pPr eaLnBrk="1" hangingPunct="1"/>
            <a:r>
              <a:rPr lang="en-US" altLang="en-US"/>
              <a:t>Framed in language of rights</a:t>
            </a:r>
          </a:p>
          <a:p>
            <a:pPr eaLnBrk="1" hangingPunct="1"/>
            <a:r>
              <a:rPr lang="en-US" altLang="en-US"/>
              <a:t>Explains why people act in self-interest in absence of common agreement</a:t>
            </a:r>
          </a:p>
          <a:p>
            <a:pPr lvl="1" eaLnBrk="1" hangingPunct="1"/>
            <a:r>
              <a:rPr lang="en-US" altLang="en-US"/>
              <a:t>Tragedy of the commons</a:t>
            </a:r>
          </a:p>
          <a:p>
            <a:pPr eaLnBrk="1" hangingPunct="1"/>
            <a:r>
              <a:rPr lang="en-US" altLang="en-US"/>
              <a:t>Provides clear analysis of certain citizen/government problems</a:t>
            </a:r>
          </a:p>
          <a:p>
            <a:pPr lvl="1" eaLnBrk="1" hangingPunct="1"/>
            <a:r>
              <a:rPr lang="en-US" altLang="en-US"/>
              <a:t>Why okay for government to deprive criminals of certain rights</a:t>
            </a:r>
          </a:p>
          <a:p>
            <a:pPr lvl="1" eaLnBrk="1" hangingPunct="1"/>
            <a:r>
              <a:rPr lang="en-US" altLang="en-US"/>
              <a:t>Why civil obedience can be morally right action</a:t>
            </a:r>
          </a:p>
        </p:txBody>
      </p:sp>
    </p:spTree>
    <p:extLst>
      <p:ext uri="{BB962C8B-B14F-4D97-AF65-F5344CB8AC3E}">
        <p14:creationId xmlns:p14="http://schemas.microsoft.com/office/powerpoint/2010/main" val="2398709631"/>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Number Placeholder 3">
            <a:extLst>
              <a:ext uri="{FF2B5EF4-FFF2-40B4-BE49-F238E27FC236}">
                <a16:creationId xmlns:a16="http://schemas.microsoft.com/office/drawing/2014/main" id="{2B0E1FF0-7102-4AE8-AF75-BF5A89E1BE6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2-73</a:t>
            </a:r>
          </a:p>
        </p:txBody>
      </p:sp>
      <p:sp>
        <p:nvSpPr>
          <p:cNvPr id="80899" name="Rectangle 2">
            <a:extLst>
              <a:ext uri="{FF2B5EF4-FFF2-40B4-BE49-F238E27FC236}">
                <a16:creationId xmlns:a16="http://schemas.microsoft.com/office/drawing/2014/main" id="{42030746-E1A6-451E-9533-5ACCA47188B0}"/>
              </a:ext>
            </a:extLst>
          </p:cNvPr>
          <p:cNvSpPr>
            <a:spLocks noGrp="1" noChangeArrowheads="1"/>
          </p:cNvSpPr>
          <p:nvPr>
            <p:ph type="title"/>
          </p:nvPr>
        </p:nvSpPr>
        <p:spPr/>
        <p:txBody>
          <a:bodyPr/>
          <a:lstStyle/>
          <a:p>
            <a:pPr eaLnBrk="1" hangingPunct="1"/>
            <a:r>
              <a:rPr lang="en-US" altLang="en-US"/>
              <a:t>Case Against Social Contract Theory</a:t>
            </a:r>
          </a:p>
        </p:txBody>
      </p:sp>
      <p:sp>
        <p:nvSpPr>
          <p:cNvPr id="80900" name="Rectangle 3">
            <a:extLst>
              <a:ext uri="{FF2B5EF4-FFF2-40B4-BE49-F238E27FC236}">
                <a16:creationId xmlns:a16="http://schemas.microsoft.com/office/drawing/2014/main" id="{CF8A5E49-479E-40E9-BCB0-D285ED134FE5}"/>
              </a:ext>
            </a:extLst>
          </p:cNvPr>
          <p:cNvSpPr>
            <a:spLocks noGrp="1" noChangeArrowheads="1"/>
          </p:cNvSpPr>
          <p:nvPr>
            <p:ph type="body" idx="1"/>
          </p:nvPr>
        </p:nvSpPr>
        <p:spPr/>
        <p:txBody>
          <a:bodyPr/>
          <a:lstStyle/>
          <a:p>
            <a:pPr eaLnBrk="1" hangingPunct="1"/>
            <a:r>
              <a:rPr lang="en-US" altLang="en-US"/>
              <a:t>No one signed social contract</a:t>
            </a:r>
          </a:p>
          <a:p>
            <a:pPr eaLnBrk="1" hangingPunct="1"/>
            <a:r>
              <a:rPr lang="en-US" altLang="en-US"/>
              <a:t>Some actions have multiple characterizations</a:t>
            </a:r>
          </a:p>
          <a:p>
            <a:pPr eaLnBrk="1" hangingPunct="1"/>
            <a:r>
              <a:rPr lang="en-US" altLang="en-US"/>
              <a:t>Conflicting rights problem</a:t>
            </a:r>
          </a:p>
          <a:p>
            <a:pPr eaLnBrk="1" hangingPunct="1"/>
            <a:r>
              <a:rPr lang="en-US" altLang="en-US"/>
              <a:t>May unjustly treat people incapable of upholding contract</a:t>
            </a:r>
          </a:p>
          <a:p>
            <a:pPr eaLnBrk="1" hangingPunct="1"/>
            <a:r>
              <a:rPr lang="en-US" altLang="en-US"/>
              <a:t>Conclusion: Despite weaknesses, a workable theory</a:t>
            </a:r>
          </a:p>
        </p:txBody>
      </p:sp>
    </p:spTree>
    <p:extLst>
      <p:ext uri="{BB962C8B-B14F-4D97-AF65-F5344CB8AC3E}">
        <p14:creationId xmlns:p14="http://schemas.microsoft.com/office/powerpoint/2010/main" val="90369879"/>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a:extLst>
              <a:ext uri="{FF2B5EF4-FFF2-40B4-BE49-F238E27FC236}">
                <a16:creationId xmlns:a16="http://schemas.microsoft.com/office/drawing/2014/main" id="{1A1B4FFF-6F80-429E-A242-F2F10F5F186B}"/>
              </a:ext>
            </a:extLst>
          </p:cNvPr>
          <p:cNvSpPr>
            <a:spLocks noGrp="1" noChangeArrowheads="1"/>
          </p:cNvSpPr>
          <p:nvPr>
            <p:ph type="title"/>
          </p:nvPr>
        </p:nvSpPr>
        <p:spPr>
          <a:xfrm>
            <a:off x="1981200" y="76200"/>
            <a:ext cx="8305800" cy="6096000"/>
          </a:xfrm>
        </p:spPr>
        <p:txBody>
          <a:bodyPr/>
          <a:lstStyle/>
          <a:p>
            <a:r>
              <a:rPr lang="en-US" altLang="en-US"/>
              <a:t>2.10 Virtue Ethics</a:t>
            </a:r>
          </a:p>
        </p:txBody>
      </p:sp>
      <p:sp>
        <p:nvSpPr>
          <p:cNvPr id="81923" name="Slide Number Placeholder 2">
            <a:extLst>
              <a:ext uri="{FF2B5EF4-FFF2-40B4-BE49-F238E27FC236}">
                <a16:creationId xmlns:a16="http://schemas.microsoft.com/office/drawing/2014/main" id="{893574E7-7FE0-408C-AB70-8026A179805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2-74</a:t>
            </a:r>
          </a:p>
        </p:txBody>
      </p:sp>
    </p:spTree>
    <p:extLst>
      <p:ext uri="{BB962C8B-B14F-4D97-AF65-F5344CB8AC3E}">
        <p14:creationId xmlns:p14="http://schemas.microsoft.com/office/powerpoint/2010/main" val="16254290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a:extLst>
              <a:ext uri="{FF2B5EF4-FFF2-40B4-BE49-F238E27FC236}">
                <a16:creationId xmlns:a16="http://schemas.microsoft.com/office/drawing/2014/main" id="{A73A3E3E-AAB4-4446-9B28-2799D727B54F}"/>
              </a:ext>
            </a:extLst>
          </p:cNvPr>
          <p:cNvSpPr>
            <a:spLocks noGrp="1" noChangeArrowheads="1"/>
          </p:cNvSpPr>
          <p:nvPr>
            <p:ph type="title"/>
          </p:nvPr>
        </p:nvSpPr>
        <p:spPr/>
        <p:txBody>
          <a:bodyPr/>
          <a:lstStyle/>
          <a:p>
            <a:r>
              <a:rPr lang="en-US" altLang="en-US"/>
              <a:t>Critique of Enlightenment Theories</a:t>
            </a:r>
          </a:p>
        </p:txBody>
      </p:sp>
      <p:sp>
        <p:nvSpPr>
          <p:cNvPr id="82947" name="Content Placeholder 2">
            <a:extLst>
              <a:ext uri="{FF2B5EF4-FFF2-40B4-BE49-F238E27FC236}">
                <a16:creationId xmlns:a16="http://schemas.microsoft.com/office/drawing/2014/main" id="{609AA885-0C4A-458B-BC30-B8D3535D3793}"/>
              </a:ext>
            </a:extLst>
          </p:cNvPr>
          <p:cNvSpPr>
            <a:spLocks noGrp="1" noChangeArrowheads="1"/>
          </p:cNvSpPr>
          <p:nvPr>
            <p:ph idx="1"/>
          </p:nvPr>
        </p:nvSpPr>
        <p:spPr/>
        <p:txBody>
          <a:bodyPr/>
          <a:lstStyle/>
          <a:p>
            <a:r>
              <a:rPr lang="en-US" altLang="en-US"/>
              <a:t>Kantianism, utilitarianism, social contract theory ignore important moral considerations</a:t>
            </a:r>
          </a:p>
          <a:p>
            <a:pPr lvl="1"/>
            <a:r>
              <a:rPr lang="en-US" altLang="en-US"/>
              <a:t>moral education</a:t>
            </a:r>
          </a:p>
          <a:p>
            <a:pPr lvl="1"/>
            <a:r>
              <a:rPr lang="en-US" altLang="en-US"/>
              <a:t>moral wisdom</a:t>
            </a:r>
          </a:p>
          <a:p>
            <a:pPr lvl="1"/>
            <a:r>
              <a:rPr lang="en-US" altLang="en-US"/>
              <a:t>family and social relationships</a:t>
            </a:r>
          </a:p>
          <a:p>
            <a:pPr lvl="1"/>
            <a:r>
              <a:rPr lang="en-US" altLang="en-US"/>
              <a:t>role of emotions</a:t>
            </a:r>
          </a:p>
          <a:p>
            <a:r>
              <a:rPr lang="en-US" altLang="en-US"/>
              <a:t>Virtue ethics</a:t>
            </a:r>
          </a:p>
          <a:p>
            <a:pPr lvl="1"/>
            <a:r>
              <a:rPr lang="en-US" altLang="en-US" i="1"/>
              <a:t>arete</a:t>
            </a:r>
            <a:r>
              <a:rPr lang="en-US" altLang="en-US"/>
              <a:t>, virtue, excellence: reaching highest potential</a:t>
            </a:r>
          </a:p>
          <a:p>
            <a:pPr lvl="1"/>
            <a:r>
              <a:rPr lang="en-US" altLang="en-US"/>
              <a:t>Aristotle’s </a:t>
            </a:r>
            <a:r>
              <a:rPr lang="en-US" altLang="en-US" i="1"/>
              <a:t>Nicomachean Ethics </a:t>
            </a:r>
            <a:r>
              <a:rPr lang="en-US" altLang="en-US"/>
              <a:t>(4</a:t>
            </a:r>
            <a:r>
              <a:rPr lang="en-US" altLang="en-US" baseline="30000"/>
              <a:t>th</a:t>
            </a:r>
            <a:r>
              <a:rPr lang="en-US" altLang="en-US"/>
              <a:t> century BC)</a:t>
            </a:r>
          </a:p>
        </p:txBody>
      </p:sp>
      <p:sp>
        <p:nvSpPr>
          <p:cNvPr id="82948" name="Slide Number Placeholder 3">
            <a:extLst>
              <a:ext uri="{FF2B5EF4-FFF2-40B4-BE49-F238E27FC236}">
                <a16:creationId xmlns:a16="http://schemas.microsoft.com/office/drawing/2014/main" id="{CABEFE17-3D1C-4A2F-8A12-5084350D7B8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2-75</a:t>
            </a:r>
          </a:p>
        </p:txBody>
      </p:sp>
    </p:spTree>
    <p:extLst>
      <p:ext uri="{BB962C8B-B14F-4D97-AF65-F5344CB8AC3E}">
        <p14:creationId xmlns:p14="http://schemas.microsoft.com/office/powerpoint/2010/main" val="10416615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a:extLst>
              <a:ext uri="{FF2B5EF4-FFF2-40B4-BE49-F238E27FC236}">
                <a16:creationId xmlns:a16="http://schemas.microsoft.com/office/drawing/2014/main" id="{4339683E-B9D6-4A79-B038-29F1850F6AD2}"/>
              </a:ext>
            </a:extLst>
          </p:cNvPr>
          <p:cNvSpPr>
            <a:spLocks noGrp="1" noChangeArrowheads="1"/>
          </p:cNvSpPr>
          <p:nvPr>
            <p:ph type="title"/>
          </p:nvPr>
        </p:nvSpPr>
        <p:spPr/>
        <p:txBody>
          <a:bodyPr/>
          <a:lstStyle/>
          <a:p>
            <a:r>
              <a:rPr lang="en-US" altLang="en-US"/>
              <a:t>Virtues and Vices</a:t>
            </a:r>
          </a:p>
        </p:txBody>
      </p:sp>
      <p:sp>
        <p:nvSpPr>
          <p:cNvPr id="83971" name="Content Placeholder 2">
            <a:extLst>
              <a:ext uri="{FF2B5EF4-FFF2-40B4-BE49-F238E27FC236}">
                <a16:creationId xmlns:a16="http://schemas.microsoft.com/office/drawing/2014/main" id="{4AC59351-8C12-4230-89A8-C6B303A0DB83}"/>
              </a:ext>
            </a:extLst>
          </p:cNvPr>
          <p:cNvSpPr>
            <a:spLocks noGrp="1" noChangeArrowheads="1"/>
          </p:cNvSpPr>
          <p:nvPr>
            <p:ph idx="1"/>
          </p:nvPr>
        </p:nvSpPr>
        <p:spPr/>
        <p:txBody>
          <a:bodyPr/>
          <a:lstStyle/>
          <a:p>
            <a:r>
              <a:rPr lang="en-US" altLang="en-US"/>
              <a:t>Two types of virtue</a:t>
            </a:r>
          </a:p>
          <a:p>
            <a:pPr lvl="1"/>
            <a:r>
              <a:rPr lang="en-US" altLang="en-US"/>
              <a:t>intellectual virtues: virtues associated with reasoning and truth</a:t>
            </a:r>
          </a:p>
          <a:p>
            <a:pPr lvl="1"/>
            <a:r>
              <a:rPr lang="en-US" altLang="en-US"/>
              <a:t>moral virtues: virtues of character (e.g., honesty)</a:t>
            </a:r>
          </a:p>
          <a:p>
            <a:r>
              <a:rPr lang="en-US" altLang="en-US"/>
              <a:t>Moral virtues</a:t>
            </a:r>
          </a:p>
          <a:p>
            <a:pPr lvl="1"/>
            <a:r>
              <a:rPr lang="en-US" altLang="en-US"/>
              <a:t>developed by habitually performing right action</a:t>
            </a:r>
          </a:p>
          <a:p>
            <a:pPr lvl="1"/>
            <a:r>
              <a:rPr lang="en-US" altLang="en-US"/>
              <a:t>deep-seated character traits</a:t>
            </a:r>
          </a:p>
          <a:p>
            <a:pPr lvl="1"/>
            <a:r>
              <a:rPr lang="en-US" altLang="en-US"/>
              <a:t>disposition to act in a certain way </a:t>
            </a:r>
            <a:r>
              <a:rPr lang="en-US" altLang="en-US" i="1"/>
              <a:t>and</a:t>
            </a:r>
            <a:r>
              <a:rPr lang="en-US" altLang="en-US"/>
              <a:t> feel in a certain way</a:t>
            </a:r>
          </a:p>
          <a:p>
            <a:pPr lvl="1"/>
            <a:endParaRPr lang="en-US" altLang="en-US"/>
          </a:p>
          <a:p>
            <a:pPr lvl="1"/>
            <a:endParaRPr lang="en-US" altLang="en-US"/>
          </a:p>
        </p:txBody>
      </p:sp>
      <p:sp>
        <p:nvSpPr>
          <p:cNvPr id="83972" name="Slide Number Placeholder 3">
            <a:extLst>
              <a:ext uri="{FF2B5EF4-FFF2-40B4-BE49-F238E27FC236}">
                <a16:creationId xmlns:a16="http://schemas.microsoft.com/office/drawing/2014/main" id="{68095D44-0246-46BE-AA00-E027D274AA1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2-76</a:t>
            </a:r>
          </a:p>
        </p:txBody>
      </p:sp>
    </p:spTree>
    <p:extLst>
      <p:ext uri="{BB962C8B-B14F-4D97-AF65-F5344CB8AC3E}">
        <p14:creationId xmlns:p14="http://schemas.microsoft.com/office/powerpoint/2010/main" val="30918438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a:extLst>
              <a:ext uri="{FF2B5EF4-FFF2-40B4-BE49-F238E27FC236}">
                <a16:creationId xmlns:a16="http://schemas.microsoft.com/office/drawing/2014/main" id="{EED127A8-4CC7-4588-AA72-2FF40DCBD695}"/>
              </a:ext>
            </a:extLst>
          </p:cNvPr>
          <p:cNvSpPr>
            <a:spLocks noGrp="1" noChangeArrowheads="1"/>
          </p:cNvSpPr>
          <p:nvPr>
            <p:ph type="title"/>
          </p:nvPr>
        </p:nvSpPr>
        <p:spPr/>
        <p:txBody>
          <a:bodyPr/>
          <a:lstStyle/>
          <a:p>
            <a:r>
              <a:rPr lang="en-US" altLang="en-US"/>
              <a:t>Aristotle: Happiness derives from living a life of virtue.</a:t>
            </a:r>
          </a:p>
        </p:txBody>
      </p:sp>
      <p:sp>
        <p:nvSpPr>
          <p:cNvPr id="84995" name="Slide Number Placeholder 3">
            <a:extLst>
              <a:ext uri="{FF2B5EF4-FFF2-40B4-BE49-F238E27FC236}">
                <a16:creationId xmlns:a16="http://schemas.microsoft.com/office/drawing/2014/main" id="{6CCC51B5-1F14-40A2-99B1-2E61FE62056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2-77</a:t>
            </a:r>
          </a:p>
        </p:txBody>
      </p:sp>
      <p:pic>
        <p:nvPicPr>
          <p:cNvPr id="84996" name="Picture 4" descr="qui08f07">
            <a:extLst>
              <a:ext uri="{FF2B5EF4-FFF2-40B4-BE49-F238E27FC236}">
                <a16:creationId xmlns:a16="http://schemas.microsoft.com/office/drawing/2014/main" id="{B7DC5FAD-5891-44B0-9623-59EE2EC8C5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1" y="1676400"/>
            <a:ext cx="3406775" cy="412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7812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3">
            <a:extLst>
              <a:ext uri="{FF2B5EF4-FFF2-40B4-BE49-F238E27FC236}">
                <a16:creationId xmlns:a16="http://schemas.microsoft.com/office/drawing/2014/main" id="{C4E7F5B4-DEDB-4D89-81A0-23C2163BFB1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2-33</a:t>
            </a:r>
          </a:p>
        </p:txBody>
      </p:sp>
      <p:sp>
        <p:nvSpPr>
          <p:cNvPr id="39939" name="Rectangle 2">
            <a:extLst>
              <a:ext uri="{FF2B5EF4-FFF2-40B4-BE49-F238E27FC236}">
                <a16:creationId xmlns:a16="http://schemas.microsoft.com/office/drawing/2014/main" id="{D9C90DC2-C917-4903-A8AB-4F560129890C}"/>
              </a:ext>
            </a:extLst>
          </p:cNvPr>
          <p:cNvSpPr>
            <a:spLocks noGrp="1" noChangeArrowheads="1"/>
          </p:cNvSpPr>
          <p:nvPr>
            <p:ph type="title"/>
          </p:nvPr>
        </p:nvSpPr>
        <p:spPr/>
        <p:txBody>
          <a:bodyPr/>
          <a:lstStyle/>
          <a:p>
            <a:pPr eaLnBrk="1" hangingPunct="1"/>
            <a:r>
              <a:rPr lang="en-US" altLang="en-US"/>
              <a:t>Critical Importance of Good Will</a:t>
            </a:r>
          </a:p>
        </p:txBody>
      </p:sp>
      <p:sp>
        <p:nvSpPr>
          <p:cNvPr id="39940" name="Rectangle 3">
            <a:extLst>
              <a:ext uri="{FF2B5EF4-FFF2-40B4-BE49-F238E27FC236}">
                <a16:creationId xmlns:a16="http://schemas.microsoft.com/office/drawing/2014/main" id="{125A44C6-F071-46DE-A8DC-FABEC6712506}"/>
              </a:ext>
            </a:extLst>
          </p:cNvPr>
          <p:cNvSpPr>
            <a:spLocks noGrp="1" noChangeArrowheads="1"/>
          </p:cNvSpPr>
          <p:nvPr>
            <p:ph type="body" idx="1"/>
          </p:nvPr>
        </p:nvSpPr>
        <p:spPr/>
        <p:txBody>
          <a:bodyPr/>
          <a:lstStyle/>
          <a:p>
            <a:pPr eaLnBrk="1" hangingPunct="1"/>
            <a:r>
              <a:rPr lang="en-US" altLang="en-US" dirty="0"/>
              <a:t>Good will: the desire to do the right thing</a:t>
            </a:r>
          </a:p>
          <a:p>
            <a:pPr eaLnBrk="1" hangingPunct="1"/>
            <a:r>
              <a:rPr lang="en-US" altLang="en-US" dirty="0"/>
              <a:t>Immanuel Kant: Only thing in the world that is good without qualification is a good will</a:t>
            </a:r>
          </a:p>
          <a:p>
            <a:pPr lvl="1"/>
            <a:r>
              <a:rPr lang="en-US" altLang="en-US" dirty="0"/>
              <a:t>XS – what is an example of happiness that is at odds with a good will?</a:t>
            </a:r>
          </a:p>
          <a:p>
            <a:pPr eaLnBrk="1" hangingPunct="1"/>
            <a:r>
              <a:rPr lang="en-US" altLang="en-US" dirty="0"/>
              <a:t>Reason should cultivate desire to do right thing</a:t>
            </a:r>
          </a:p>
          <a:p>
            <a:pPr eaLnBrk="1" hangingPunct="1"/>
            <a:endParaRPr lang="en-US" altLang="en-US" dirty="0"/>
          </a:p>
        </p:txBody>
      </p:sp>
    </p:spTree>
    <p:extLst>
      <p:ext uri="{BB962C8B-B14F-4D97-AF65-F5344CB8AC3E}">
        <p14:creationId xmlns:p14="http://schemas.microsoft.com/office/powerpoint/2010/main" val="3400949770"/>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a:extLst>
              <a:ext uri="{FF2B5EF4-FFF2-40B4-BE49-F238E27FC236}">
                <a16:creationId xmlns:a16="http://schemas.microsoft.com/office/drawing/2014/main" id="{C7198CC1-B4CA-4C71-9BAF-62195775885A}"/>
              </a:ext>
            </a:extLst>
          </p:cNvPr>
          <p:cNvSpPr>
            <a:spLocks noGrp="1" noChangeArrowheads="1"/>
          </p:cNvSpPr>
          <p:nvPr>
            <p:ph type="title"/>
          </p:nvPr>
        </p:nvSpPr>
        <p:spPr/>
        <p:txBody>
          <a:bodyPr/>
          <a:lstStyle/>
          <a:p>
            <a:r>
              <a:rPr lang="en-US" altLang="en-US"/>
              <a:t>Summary of Virtue Ethics</a:t>
            </a:r>
          </a:p>
        </p:txBody>
      </p:sp>
      <p:sp>
        <p:nvSpPr>
          <p:cNvPr id="86019" name="Slide Number Placeholder 3">
            <a:extLst>
              <a:ext uri="{FF2B5EF4-FFF2-40B4-BE49-F238E27FC236}">
                <a16:creationId xmlns:a16="http://schemas.microsoft.com/office/drawing/2014/main" id="{8A01B751-46E9-4F8A-B15E-0872F5BF3F4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2-78</a:t>
            </a:r>
          </a:p>
        </p:txBody>
      </p:sp>
      <p:sp>
        <p:nvSpPr>
          <p:cNvPr id="86020" name="TextBox 4">
            <a:extLst>
              <a:ext uri="{FF2B5EF4-FFF2-40B4-BE49-F238E27FC236}">
                <a16:creationId xmlns:a16="http://schemas.microsoft.com/office/drawing/2014/main" id="{457E7703-9B17-43B7-8B13-42F37D528F30}"/>
              </a:ext>
            </a:extLst>
          </p:cNvPr>
          <p:cNvSpPr txBox="1">
            <a:spLocks noChangeArrowheads="1"/>
          </p:cNvSpPr>
          <p:nvPr/>
        </p:nvSpPr>
        <p:spPr bwMode="auto">
          <a:xfrm>
            <a:off x="2506664" y="1676400"/>
            <a:ext cx="5951537"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eaLnBrk="1" hangingPunct="1">
              <a:spcBef>
                <a:spcPct val="0"/>
              </a:spcBef>
              <a:buClrTx/>
              <a:buFontTx/>
              <a:buNone/>
            </a:pPr>
            <a:r>
              <a:rPr lang="en-US" altLang="en-US" sz="2400"/>
              <a:t>A right action is an action that a virtuous person, acting in character, would do in the same circumstances.</a:t>
            </a:r>
          </a:p>
          <a:p>
            <a:pPr eaLnBrk="1" hangingPunct="1">
              <a:spcBef>
                <a:spcPct val="0"/>
              </a:spcBef>
              <a:buClrTx/>
              <a:buFontTx/>
              <a:buNone/>
            </a:pPr>
            <a:endParaRPr lang="en-US" altLang="en-US" sz="2400"/>
          </a:p>
          <a:p>
            <a:pPr eaLnBrk="1" hangingPunct="1">
              <a:spcBef>
                <a:spcPct val="0"/>
              </a:spcBef>
              <a:buClrTx/>
              <a:buFontTx/>
              <a:buNone/>
            </a:pPr>
            <a:r>
              <a:rPr lang="en-US" altLang="en-US" sz="2400"/>
              <a:t>A virtuous person is a person who possesses and lives out the virtues.</a:t>
            </a:r>
          </a:p>
          <a:p>
            <a:pPr eaLnBrk="1" hangingPunct="1">
              <a:spcBef>
                <a:spcPct val="0"/>
              </a:spcBef>
              <a:buClrTx/>
              <a:buFontTx/>
              <a:buNone/>
            </a:pPr>
            <a:endParaRPr lang="en-US" altLang="en-US" sz="2400"/>
          </a:p>
          <a:p>
            <a:pPr eaLnBrk="1" hangingPunct="1">
              <a:spcBef>
                <a:spcPct val="0"/>
              </a:spcBef>
              <a:buClrTx/>
              <a:buFontTx/>
              <a:buNone/>
            </a:pPr>
            <a:r>
              <a:rPr lang="en-US" altLang="en-US" sz="2400"/>
              <a:t>The virtues are those character traits human beings needs in order to flourish and be truly happy.</a:t>
            </a:r>
          </a:p>
        </p:txBody>
      </p:sp>
    </p:spTree>
    <p:extLst>
      <p:ext uri="{BB962C8B-B14F-4D97-AF65-F5344CB8AC3E}">
        <p14:creationId xmlns:p14="http://schemas.microsoft.com/office/powerpoint/2010/main" val="37114687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a:extLst>
              <a:ext uri="{FF2B5EF4-FFF2-40B4-BE49-F238E27FC236}">
                <a16:creationId xmlns:a16="http://schemas.microsoft.com/office/drawing/2014/main" id="{8AA0BF6A-2027-49D9-BBA6-63C24E70C45C}"/>
              </a:ext>
            </a:extLst>
          </p:cNvPr>
          <p:cNvSpPr>
            <a:spLocks noGrp="1" noChangeArrowheads="1"/>
          </p:cNvSpPr>
          <p:nvPr>
            <p:ph type="title"/>
          </p:nvPr>
        </p:nvSpPr>
        <p:spPr>
          <a:xfrm>
            <a:off x="1981200" y="19050"/>
            <a:ext cx="8305800" cy="1143000"/>
          </a:xfrm>
        </p:spPr>
        <p:txBody>
          <a:bodyPr/>
          <a:lstStyle/>
          <a:p>
            <a:r>
              <a:rPr lang="en-US" altLang="en-US"/>
              <a:t>Vices</a:t>
            </a:r>
          </a:p>
        </p:txBody>
      </p:sp>
      <p:sp>
        <p:nvSpPr>
          <p:cNvPr id="87043" name="Content Placeholder 2">
            <a:extLst>
              <a:ext uri="{FF2B5EF4-FFF2-40B4-BE49-F238E27FC236}">
                <a16:creationId xmlns:a16="http://schemas.microsoft.com/office/drawing/2014/main" id="{8683BD04-DC3F-41B5-8112-95D906342002}"/>
              </a:ext>
            </a:extLst>
          </p:cNvPr>
          <p:cNvSpPr>
            <a:spLocks noGrp="1" noChangeArrowheads="1"/>
          </p:cNvSpPr>
          <p:nvPr>
            <p:ph idx="1"/>
          </p:nvPr>
        </p:nvSpPr>
        <p:spPr/>
        <p:txBody>
          <a:bodyPr/>
          <a:lstStyle/>
          <a:p>
            <a:r>
              <a:rPr lang="en-US" altLang="en-US" dirty="0"/>
              <a:t>Vices are opposite of virtues (</a:t>
            </a:r>
            <a:r>
              <a:rPr lang="en-US" altLang="en-US" dirty="0" err="1"/>
              <a:t>xs</a:t>
            </a:r>
            <a:r>
              <a:rPr lang="en-US" altLang="en-US" dirty="0"/>
              <a:t> – careful interpreting this, see below)</a:t>
            </a:r>
          </a:p>
          <a:p>
            <a:r>
              <a:rPr lang="en-US" altLang="en-US" dirty="0"/>
              <a:t>Vice: a character trait that prevents a human being from flourishing or being truly happy</a:t>
            </a:r>
          </a:p>
          <a:p>
            <a:r>
              <a:rPr lang="en-US" altLang="en-US" dirty="0"/>
              <a:t>Often, a virtue situated between two vices</a:t>
            </a:r>
          </a:p>
          <a:p>
            <a:pPr lvl="1"/>
            <a:r>
              <a:rPr lang="en-US" altLang="en-US" dirty="0"/>
              <a:t>Courage between cowardliness and rashness</a:t>
            </a:r>
          </a:p>
          <a:p>
            <a:pPr lvl="1"/>
            <a:r>
              <a:rPr lang="en-US" altLang="en-US" dirty="0"/>
              <a:t>Generosity between stinginess and prodigality</a:t>
            </a:r>
          </a:p>
        </p:txBody>
      </p:sp>
      <p:sp>
        <p:nvSpPr>
          <p:cNvPr id="87044" name="Slide Number Placeholder 3">
            <a:extLst>
              <a:ext uri="{FF2B5EF4-FFF2-40B4-BE49-F238E27FC236}">
                <a16:creationId xmlns:a16="http://schemas.microsoft.com/office/drawing/2014/main" id="{857EA612-5487-4F8C-B8E3-6915E525634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2-79</a:t>
            </a:r>
          </a:p>
        </p:txBody>
      </p:sp>
    </p:spTree>
    <p:extLst>
      <p:ext uri="{BB962C8B-B14F-4D97-AF65-F5344CB8AC3E}">
        <p14:creationId xmlns:p14="http://schemas.microsoft.com/office/powerpoint/2010/main" val="25288217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07542-AE56-40DA-94D1-D896D570C2B0}"/>
              </a:ext>
            </a:extLst>
          </p:cNvPr>
          <p:cNvSpPr>
            <a:spLocks noGrp="1"/>
          </p:cNvSpPr>
          <p:nvPr>
            <p:ph type="title"/>
          </p:nvPr>
        </p:nvSpPr>
        <p:spPr/>
        <p:txBody>
          <a:bodyPr/>
          <a:lstStyle/>
          <a:p>
            <a:r>
              <a:rPr lang="en-CA" dirty="0"/>
              <a:t>Aristotle’s Virtues and Vices (XS)</a:t>
            </a:r>
          </a:p>
        </p:txBody>
      </p:sp>
      <p:graphicFrame>
        <p:nvGraphicFramePr>
          <p:cNvPr id="4" name="Content Placeholder 3">
            <a:extLst>
              <a:ext uri="{FF2B5EF4-FFF2-40B4-BE49-F238E27FC236}">
                <a16:creationId xmlns:a16="http://schemas.microsoft.com/office/drawing/2014/main" id="{B55242D7-C888-42AF-9489-0A182B387EC2}"/>
              </a:ext>
            </a:extLst>
          </p:cNvPr>
          <p:cNvGraphicFramePr>
            <a:graphicFrameLocks noGrp="1"/>
          </p:cNvGraphicFramePr>
          <p:nvPr>
            <p:ph idx="1"/>
            <p:extLst/>
          </p:nvPr>
        </p:nvGraphicFramePr>
        <p:xfrm>
          <a:off x="838200" y="1825625"/>
          <a:ext cx="10515600" cy="482092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1143606498"/>
                    </a:ext>
                  </a:extLst>
                </a:gridCol>
                <a:gridCol w="3505200">
                  <a:extLst>
                    <a:ext uri="{9D8B030D-6E8A-4147-A177-3AD203B41FA5}">
                      <a16:colId xmlns:a16="http://schemas.microsoft.com/office/drawing/2014/main" val="1070155475"/>
                    </a:ext>
                  </a:extLst>
                </a:gridCol>
                <a:gridCol w="3505200">
                  <a:extLst>
                    <a:ext uri="{9D8B030D-6E8A-4147-A177-3AD203B41FA5}">
                      <a16:colId xmlns:a16="http://schemas.microsoft.com/office/drawing/2014/main" val="3568721349"/>
                    </a:ext>
                  </a:extLst>
                </a:gridCol>
              </a:tblGrid>
              <a:tr h="370840">
                <a:tc>
                  <a:txBody>
                    <a:bodyPr/>
                    <a:lstStyle/>
                    <a:p>
                      <a:r>
                        <a:rPr lang="en-CA" dirty="0"/>
                        <a:t>Vice (excess)</a:t>
                      </a:r>
                    </a:p>
                  </a:txBody>
                  <a:tcPr/>
                </a:tc>
                <a:tc>
                  <a:txBody>
                    <a:bodyPr/>
                    <a:lstStyle/>
                    <a:p>
                      <a:r>
                        <a:rPr lang="en-CA" dirty="0"/>
                        <a:t>Virtue (mean)</a:t>
                      </a:r>
                    </a:p>
                  </a:txBody>
                  <a:tcPr/>
                </a:tc>
                <a:tc>
                  <a:txBody>
                    <a:bodyPr/>
                    <a:lstStyle/>
                    <a:p>
                      <a:r>
                        <a:rPr lang="en-CA" dirty="0"/>
                        <a:t>Vice (</a:t>
                      </a:r>
                      <a:r>
                        <a:rPr lang="en-CA" dirty="0" err="1"/>
                        <a:t>deficienc</a:t>
                      </a:r>
                      <a:endParaRPr lang="en-CA" dirty="0"/>
                    </a:p>
                  </a:txBody>
                  <a:tcPr/>
                </a:tc>
                <a:extLst>
                  <a:ext uri="{0D108BD9-81ED-4DB2-BD59-A6C34878D82A}">
                    <a16:rowId xmlns:a16="http://schemas.microsoft.com/office/drawing/2014/main" val="2750052259"/>
                  </a:ext>
                </a:extLst>
              </a:tr>
              <a:tr h="370840">
                <a:tc>
                  <a:txBody>
                    <a:bodyPr/>
                    <a:lstStyle/>
                    <a:p>
                      <a:r>
                        <a:rPr lang="en-CA" dirty="0"/>
                        <a:t>Rashness</a:t>
                      </a:r>
                    </a:p>
                  </a:txBody>
                  <a:tcPr/>
                </a:tc>
                <a:tc>
                  <a:txBody>
                    <a:bodyPr/>
                    <a:lstStyle/>
                    <a:p>
                      <a:r>
                        <a:rPr lang="en-CA" dirty="0"/>
                        <a:t>Courage</a:t>
                      </a:r>
                    </a:p>
                  </a:txBody>
                  <a:tcPr/>
                </a:tc>
                <a:tc>
                  <a:txBody>
                    <a:bodyPr/>
                    <a:lstStyle/>
                    <a:p>
                      <a:r>
                        <a:rPr lang="en-CA" dirty="0"/>
                        <a:t>Cowardice</a:t>
                      </a:r>
                    </a:p>
                  </a:txBody>
                  <a:tcPr/>
                </a:tc>
                <a:extLst>
                  <a:ext uri="{0D108BD9-81ED-4DB2-BD59-A6C34878D82A}">
                    <a16:rowId xmlns:a16="http://schemas.microsoft.com/office/drawing/2014/main" val="813277293"/>
                  </a:ext>
                </a:extLst>
              </a:tr>
              <a:tr h="370840">
                <a:tc>
                  <a:txBody>
                    <a:bodyPr/>
                    <a:lstStyle/>
                    <a:p>
                      <a:r>
                        <a:rPr lang="en-CA" dirty="0"/>
                        <a:t>Overindulgence</a:t>
                      </a:r>
                    </a:p>
                  </a:txBody>
                  <a:tcPr/>
                </a:tc>
                <a:tc>
                  <a:txBody>
                    <a:bodyPr/>
                    <a:lstStyle/>
                    <a:p>
                      <a:r>
                        <a:rPr lang="en-CA" dirty="0"/>
                        <a:t>Temperance</a:t>
                      </a:r>
                    </a:p>
                  </a:txBody>
                  <a:tcPr/>
                </a:tc>
                <a:tc>
                  <a:txBody>
                    <a:bodyPr/>
                    <a:lstStyle/>
                    <a:p>
                      <a:r>
                        <a:rPr lang="en-CA" dirty="0"/>
                        <a:t>Insensibility</a:t>
                      </a:r>
                    </a:p>
                  </a:txBody>
                  <a:tcPr/>
                </a:tc>
                <a:extLst>
                  <a:ext uri="{0D108BD9-81ED-4DB2-BD59-A6C34878D82A}">
                    <a16:rowId xmlns:a16="http://schemas.microsoft.com/office/drawing/2014/main" val="3153925289"/>
                  </a:ext>
                </a:extLst>
              </a:tr>
              <a:tr h="370840">
                <a:tc>
                  <a:txBody>
                    <a:bodyPr/>
                    <a:lstStyle/>
                    <a:p>
                      <a:r>
                        <a:rPr lang="en-CA" dirty="0"/>
                        <a:t>Wastefulness</a:t>
                      </a:r>
                    </a:p>
                  </a:txBody>
                  <a:tcPr/>
                </a:tc>
                <a:tc>
                  <a:txBody>
                    <a:bodyPr/>
                    <a:lstStyle/>
                    <a:p>
                      <a:r>
                        <a:rPr lang="en-CA" dirty="0"/>
                        <a:t>Liberality</a:t>
                      </a:r>
                    </a:p>
                  </a:txBody>
                  <a:tcPr/>
                </a:tc>
                <a:tc>
                  <a:txBody>
                    <a:bodyPr/>
                    <a:lstStyle/>
                    <a:p>
                      <a:r>
                        <a:rPr lang="en-CA" dirty="0"/>
                        <a:t>Meanness </a:t>
                      </a:r>
                    </a:p>
                  </a:txBody>
                  <a:tcPr/>
                </a:tc>
                <a:extLst>
                  <a:ext uri="{0D108BD9-81ED-4DB2-BD59-A6C34878D82A}">
                    <a16:rowId xmlns:a16="http://schemas.microsoft.com/office/drawing/2014/main" val="3753074335"/>
                  </a:ext>
                </a:extLst>
              </a:tr>
              <a:tr h="370840">
                <a:tc>
                  <a:txBody>
                    <a:bodyPr/>
                    <a:lstStyle/>
                    <a:p>
                      <a:r>
                        <a:rPr lang="en-CA" dirty="0"/>
                        <a:t>Vulgarity</a:t>
                      </a:r>
                    </a:p>
                  </a:txBody>
                  <a:tcPr/>
                </a:tc>
                <a:tc>
                  <a:txBody>
                    <a:bodyPr/>
                    <a:lstStyle/>
                    <a:p>
                      <a:r>
                        <a:rPr lang="en-CA" dirty="0"/>
                        <a:t>Magnificence</a:t>
                      </a:r>
                    </a:p>
                  </a:txBody>
                  <a:tcPr/>
                </a:tc>
                <a:tc>
                  <a:txBody>
                    <a:bodyPr/>
                    <a:lstStyle/>
                    <a:p>
                      <a:r>
                        <a:rPr lang="en-CA" dirty="0"/>
                        <a:t>Stinginess</a:t>
                      </a:r>
                    </a:p>
                  </a:txBody>
                  <a:tcPr/>
                </a:tc>
                <a:extLst>
                  <a:ext uri="{0D108BD9-81ED-4DB2-BD59-A6C34878D82A}">
                    <a16:rowId xmlns:a16="http://schemas.microsoft.com/office/drawing/2014/main" val="3956484387"/>
                  </a:ext>
                </a:extLst>
              </a:tr>
              <a:tr h="370840">
                <a:tc>
                  <a:txBody>
                    <a:bodyPr/>
                    <a:lstStyle/>
                    <a:p>
                      <a:r>
                        <a:rPr lang="en-CA" dirty="0"/>
                        <a:t>Ambition</a:t>
                      </a:r>
                    </a:p>
                  </a:txBody>
                  <a:tcPr/>
                </a:tc>
                <a:tc>
                  <a:txBody>
                    <a:bodyPr/>
                    <a:lstStyle/>
                    <a:p>
                      <a:r>
                        <a:rPr lang="en-CA" dirty="0"/>
                        <a:t>Proper ambition/pride</a:t>
                      </a:r>
                    </a:p>
                  </a:txBody>
                  <a:tcPr/>
                </a:tc>
                <a:tc>
                  <a:txBody>
                    <a:bodyPr/>
                    <a:lstStyle/>
                    <a:p>
                      <a:r>
                        <a:rPr lang="en-CA" dirty="0"/>
                        <a:t>Undue humility</a:t>
                      </a:r>
                    </a:p>
                  </a:txBody>
                  <a:tcPr/>
                </a:tc>
                <a:extLst>
                  <a:ext uri="{0D108BD9-81ED-4DB2-BD59-A6C34878D82A}">
                    <a16:rowId xmlns:a16="http://schemas.microsoft.com/office/drawing/2014/main" val="2799009836"/>
                  </a:ext>
                </a:extLst>
              </a:tr>
              <a:tr h="370840">
                <a:tc>
                  <a:txBody>
                    <a:bodyPr/>
                    <a:lstStyle/>
                    <a:p>
                      <a:r>
                        <a:rPr lang="en-CA" dirty="0"/>
                        <a:t>Irascibility </a:t>
                      </a:r>
                    </a:p>
                  </a:txBody>
                  <a:tcPr/>
                </a:tc>
                <a:tc>
                  <a:txBody>
                    <a:bodyPr/>
                    <a:lstStyle/>
                    <a:p>
                      <a:r>
                        <a:rPr lang="en-CA" dirty="0"/>
                        <a:t>Patience</a:t>
                      </a:r>
                    </a:p>
                  </a:txBody>
                  <a:tcPr/>
                </a:tc>
                <a:tc>
                  <a:txBody>
                    <a:bodyPr/>
                    <a:lstStyle/>
                    <a:p>
                      <a:r>
                        <a:rPr lang="en-CA" dirty="0"/>
                        <a:t>Lack of spirit</a:t>
                      </a:r>
                    </a:p>
                  </a:txBody>
                  <a:tcPr/>
                </a:tc>
                <a:extLst>
                  <a:ext uri="{0D108BD9-81ED-4DB2-BD59-A6C34878D82A}">
                    <a16:rowId xmlns:a16="http://schemas.microsoft.com/office/drawing/2014/main" val="1113143150"/>
                  </a:ext>
                </a:extLst>
              </a:tr>
              <a:tr h="370840">
                <a:tc>
                  <a:txBody>
                    <a:bodyPr/>
                    <a:lstStyle/>
                    <a:p>
                      <a:r>
                        <a:rPr lang="en-CA" dirty="0"/>
                        <a:t>Tactlessness</a:t>
                      </a:r>
                    </a:p>
                  </a:txBody>
                  <a:tcPr/>
                </a:tc>
                <a:tc>
                  <a:txBody>
                    <a:bodyPr/>
                    <a:lstStyle/>
                    <a:p>
                      <a:r>
                        <a:rPr lang="en-CA" dirty="0"/>
                        <a:t>Truthfulness</a:t>
                      </a:r>
                    </a:p>
                  </a:txBody>
                  <a:tcPr/>
                </a:tc>
                <a:tc>
                  <a:txBody>
                    <a:bodyPr/>
                    <a:lstStyle/>
                    <a:p>
                      <a:r>
                        <a:rPr lang="en-CA" dirty="0"/>
                        <a:t>Casual Lying</a:t>
                      </a:r>
                    </a:p>
                  </a:txBody>
                  <a:tcPr/>
                </a:tc>
                <a:extLst>
                  <a:ext uri="{0D108BD9-81ED-4DB2-BD59-A6C34878D82A}">
                    <a16:rowId xmlns:a16="http://schemas.microsoft.com/office/drawing/2014/main" val="3784568726"/>
                  </a:ext>
                </a:extLst>
              </a:tr>
              <a:tr h="370840">
                <a:tc>
                  <a:txBody>
                    <a:bodyPr/>
                    <a:lstStyle/>
                    <a:p>
                      <a:r>
                        <a:rPr lang="en-CA" dirty="0"/>
                        <a:t>Buffoonery</a:t>
                      </a:r>
                    </a:p>
                  </a:txBody>
                  <a:tcPr/>
                </a:tc>
                <a:tc>
                  <a:txBody>
                    <a:bodyPr/>
                    <a:lstStyle/>
                    <a:p>
                      <a:r>
                        <a:rPr lang="en-CA" dirty="0"/>
                        <a:t>Wittiness</a:t>
                      </a:r>
                    </a:p>
                  </a:txBody>
                  <a:tcPr/>
                </a:tc>
                <a:tc>
                  <a:txBody>
                    <a:bodyPr/>
                    <a:lstStyle/>
                    <a:p>
                      <a:r>
                        <a:rPr lang="en-CA" dirty="0"/>
                        <a:t>Boorishness</a:t>
                      </a:r>
                    </a:p>
                  </a:txBody>
                  <a:tcPr/>
                </a:tc>
                <a:extLst>
                  <a:ext uri="{0D108BD9-81ED-4DB2-BD59-A6C34878D82A}">
                    <a16:rowId xmlns:a16="http://schemas.microsoft.com/office/drawing/2014/main" val="617417734"/>
                  </a:ext>
                </a:extLst>
              </a:tr>
              <a:tr h="370840">
                <a:tc>
                  <a:txBody>
                    <a:bodyPr/>
                    <a:lstStyle/>
                    <a:p>
                      <a:r>
                        <a:rPr lang="en-CA" dirty="0"/>
                        <a:t>Fawning</a:t>
                      </a:r>
                    </a:p>
                  </a:txBody>
                  <a:tcPr/>
                </a:tc>
                <a:tc>
                  <a:txBody>
                    <a:bodyPr/>
                    <a:lstStyle/>
                    <a:p>
                      <a:r>
                        <a:rPr lang="en-CA" dirty="0"/>
                        <a:t>Friendliness</a:t>
                      </a:r>
                    </a:p>
                  </a:txBody>
                  <a:tcPr/>
                </a:tc>
                <a:tc>
                  <a:txBody>
                    <a:bodyPr/>
                    <a:lstStyle/>
                    <a:p>
                      <a:r>
                        <a:rPr lang="en-CA" dirty="0"/>
                        <a:t>Cantankerousness</a:t>
                      </a:r>
                    </a:p>
                  </a:txBody>
                  <a:tcPr/>
                </a:tc>
                <a:extLst>
                  <a:ext uri="{0D108BD9-81ED-4DB2-BD59-A6C34878D82A}">
                    <a16:rowId xmlns:a16="http://schemas.microsoft.com/office/drawing/2014/main" val="2780870818"/>
                  </a:ext>
                </a:extLst>
              </a:tr>
              <a:tr h="370840">
                <a:tc>
                  <a:txBody>
                    <a:bodyPr/>
                    <a:lstStyle/>
                    <a:p>
                      <a:r>
                        <a:rPr lang="en-CA" dirty="0"/>
                        <a:t>Shyness</a:t>
                      </a:r>
                    </a:p>
                  </a:txBody>
                  <a:tcPr/>
                </a:tc>
                <a:tc>
                  <a:txBody>
                    <a:bodyPr/>
                    <a:lstStyle/>
                    <a:p>
                      <a:r>
                        <a:rPr lang="en-CA" dirty="0"/>
                        <a:t>Modesty/Shame</a:t>
                      </a:r>
                    </a:p>
                  </a:txBody>
                  <a:tcPr/>
                </a:tc>
                <a:tc>
                  <a:txBody>
                    <a:bodyPr/>
                    <a:lstStyle/>
                    <a:p>
                      <a:r>
                        <a:rPr lang="en-CA" dirty="0"/>
                        <a:t>Shamelessness</a:t>
                      </a:r>
                    </a:p>
                  </a:txBody>
                  <a:tcPr/>
                </a:tc>
                <a:extLst>
                  <a:ext uri="{0D108BD9-81ED-4DB2-BD59-A6C34878D82A}">
                    <a16:rowId xmlns:a16="http://schemas.microsoft.com/office/drawing/2014/main" val="961286172"/>
                  </a:ext>
                </a:extLst>
              </a:tr>
              <a:tr h="370840">
                <a:tc>
                  <a:txBody>
                    <a:bodyPr/>
                    <a:lstStyle/>
                    <a:p>
                      <a:r>
                        <a:rPr lang="en-CA" dirty="0"/>
                        <a:t>Egotism</a:t>
                      </a:r>
                    </a:p>
                  </a:txBody>
                  <a:tcPr/>
                </a:tc>
                <a:tc>
                  <a:txBody>
                    <a:bodyPr/>
                    <a:lstStyle/>
                    <a:p>
                      <a:r>
                        <a:rPr lang="en-CA" dirty="0"/>
                        <a:t>Justice</a:t>
                      </a:r>
                    </a:p>
                  </a:txBody>
                  <a:tcPr/>
                </a:tc>
                <a:tc>
                  <a:txBody>
                    <a:bodyPr/>
                    <a:lstStyle/>
                    <a:p>
                      <a:r>
                        <a:rPr lang="en-CA" dirty="0"/>
                        <a:t>Self-sacrificing</a:t>
                      </a:r>
                    </a:p>
                  </a:txBody>
                  <a:tcPr/>
                </a:tc>
                <a:extLst>
                  <a:ext uri="{0D108BD9-81ED-4DB2-BD59-A6C34878D82A}">
                    <a16:rowId xmlns:a16="http://schemas.microsoft.com/office/drawing/2014/main" val="2378292849"/>
                  </a:ext>
                </a:extLst>
              </a:tr>
              <a:tr h="370840">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2092796848"/>
                  </a:ext>
                </a:extLst>
              </a:tr>
            </a:tbl>
          </a:graphicData>
        </a:graphic>
      </p:graphicFrame>
    </p:spTree>
    <p:extLst>
      <p:ext uri="{BB962C8B-B14F-4D97-AF65-F5344CB8AC3E}">
        <p14:creationId xmlns:p14="http://schemas.microsoft.com/office/powerpoint/2010/main" val="38635822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a:extLst>
              <a:ext uri="{FF2B5EF4-FFF2-40B4-BE49-F238E27FC236}">
                <a16:creationId xmlns:a16="http://schemas.microsoft.com/office/drawing/2014/main" id="{C2FA5894-51CB-4910-9F31-FE136BC59D31}"/>
              </a:ext>
            </a:extLst>
          </p:cNvPr>
          <p:cNvSpPr>
            <a:spLocks noGrp="1" noChangeArrowheads="1"/>
          </p:cNvSpPr>
          <p:nvPr>
            <p:ph type="title"/>
          </p:nvPr>
        </p:nvSpPr>
        <p:spPr/>
        <p:txBody>
          <a:bodyPr/>
          <a:lstStyle/>
          <a:p>
            <a:r>
              <a:rPr lang="en-US" altLang="en-US"/>
              <a:t>Case for Virtue Ethics</a:t>
            </a:r>
          </a:p>
        </p:txBody>
      </p:sp>
      <p:sp>
        <p:nvSpPr>
          <p:cNvPr id="88067" name="Content Placeholder 2">
            <a:extLst>
              <a:ext uri="{FF2B5EF4-FFF2-40B4-BE49-F238E27FC236}">
                <a16:creationId xmlns:a16="http://schemas.microsoft.com/office/drawing/2014/main" id="{B8A873A7-5B65-4868-BC83-33EABE2E2706}"/>
              </a:ext>
            </a:extLst>
          </p:cNvPr>
          <p:cNvSpPr>
            <a:spLocks noGrp="1" noChangeArrowheads="1"/>
          </p:cNvSpPr>
          <p:nvPr>
            <p:ph idx="1"/>
          </p:nvPr>
        </p:nvSpPr>
        <p:spPr/>
        <p:txBody>
          <a:bodyPr/>
          <a:lstStyle/>
          <a:p>
            <a:r>
              <a:rPr lang="en-US" altLang="en-US" sz="2400"/>
              <a:t>It often makes more sense to focus on virtues than obligations, rights, or consequences</a:t>
            </a:r>
          </a:p>
          <a:p>
            <a:r>
              <a:rPr lang="en-US" altLang="en-US" sz="2400"/>
              <a:t>Personal relationships can be morally relevant to decision making</a:t>
            </a:r>
          </a:p>
          <a:p>
            <a:r>
              <a:rPr lang="en-US" altLang="en-US" sz="2400"/>
              <a:t>Theory recognizes our moral decision-making skills develop over time</a:t>
            </a:r>
          </a:p>
          <a:p>
            <a:r>
              <a:rPr lang="en-US" altLang="en-US" sz="2400"/>
              <a:t>With this theory there are no irresolvable moral dilemmas</a:t>
            </a:r>
          </a:p>
          <a:p>
            <a:r>
              <a:rPr lang="en-US" altLang="en-US" sz="2400"/>
              <a:t>Emotions play an important role in living a moral life</a:t>
            </a:r>
          </a:p>
        </p:txBody>
      </p:sp>
      <p:sp>
        <p:nvSpPr>
          <p:cNvPr id="88068" name="Slide Number Placeholder 3">
            <a:extLst>
              <a:ext uri="{FF2B5EF4-FFF2-40B4-BE49-F238E27FC236}">
                <a16:creationId xmlns:a16="http://schemas.microsoft.com/office/drawing/2014/main" id="{A8AECD80-783B-4223-9480-98C0FA17E87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2-80</a:t>
            </a:r>
          </a:p>
        </p:txBody>
      </p:sp>
    </p:spTree>
    <p:extLst>
      <p:ext uri="{BB962C8B-B14F-4D97-AF65-F5344CB8AC3E}">
        <p14:creationId xmlns:p14="http://schemas.microsoft.com/office/powerpoint/2010/main" val="5985987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a:extLst>
              <a:ext uri="{FF2B5EF4-FFF2-40B4-BE49-F238E27FC236}">
                <a16:creationId xmlns:a16="http://schemas.microsoft.com/office/drawing/2014/main" id="{C43A6F3D-EEC3-4B33-8F97-3D6F12201C7F}"/>
              </a:ext>
            </a:extLst>
          </p:cNvPr>
          <p:cNvSpPr>
            <a:spLocks noGrp="1" noChangeArrowheads="1"/>
          </p:cNvSpPr>
          <p:nvPr>
            <p:ph type="title"/>
          </p:nvPr>
        </p:nvSpPr>
        <p:spPr/>
        <p:txBody>
          <a:bodyPr/>
          <a:lstStyle/>
          <a:p>
            <a:r>
              <a:rPr lang="en-US" altLang="en-US"/>
              <a:t>Case Against Virtue Ethics</a:t>
            </a:r>
          </a:p>
        </p:txBody>
      </p:sp>
      <p:sp>
        <p:nvSpPr>
          <p:cNvPr id="89091" name="Content Placeholder 2">
            <a:extLst>
              <a:ext uri="{FF2B5EF4-FFF2-40B4-BE49-F238E27FC236}">
                <a16:creationId xmlns:a16="http://schemas.microsoft.com/office/drawing/2014/main" id="{DE1A3EBD-614A-4772-A696-B02D2D8C2DB6}"/>
              </a:ext>
            </a:extLst>
          </p:cNvPr>
          <p:cNvSpPr>
            <a:spLocks noGrp="1" noChangeArrowheads="1"/>
          </p:cNvSpPr>
          <p:nvPr>
            <p:ph idx="1"/>
          </p:nvPr>
        </p:nvSpPr>
        <p:spPr/>
        <p:txBody>
          <a:bodyPr/>
          <a:lstStyle/>
          <a:p>
            <a:r>
              <a:rPr lang="en-US" altLang="en-US"/>
              <a:t>Reasonable people may disagree on character traits needed for human flourishing</a:t>
            </a:r>
          </a:p>
          <a:p>
            <a:r>
              <a:rPr lang="en-US" altLang="en-US"/>
              <a:t>Cannot use virtue ethics to guide government policy</a:t>
            </a:r>
          </a:p>
          <a:p>
            <a:r>
              <a:rPr lang="en-US" altLang="en-US"/>
              <a:t>Virtue ethics undermines attempts to hold people responsible for their bad actions</a:t>
            </a:r>
          </a:p>
          <a:p>
            <a:r>
              <a:rPr lang="en-US" altLang="en-US"/>
              <a:t>Conclusion: Despite weaknesses, virtue ethics a workable theory</a:t>
            </a:r>
          </a:p>
          <a:p>
            <a:endParaRPr lang="en-US" altLang="en-US"/>
          </a:p>
        </p:txBody>
      </p:sp>
      <p:sp>
        <p:nvSpPr>
          <p:cNvPr id="89092" name="Slide Number Placeholder 3">
            <a:extLst>
              <a:ext uri="{FF2B5EF4-FFF2-40B4-BE49-F238E27FC236}">
                <a16:creationId xmlns:a16="http://schemas.microsoft.com/office/drawing/2014/main" id="{D9AF907D-7D66-41EE-A602-0F0D5C0B2D5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2-81</a:t>
            </a:r>
          </a:p>
        </p:txBody>
      </p:sp>
    </p:spTree>
    <p:extLst>
      <p:ext uri="{BB962C8B-B14F-4D97-AF65-F5344CB8AC3E}">
        <p14:creationId xmlns:p14="http://schemas.microsoft.com/office/powerpoint/2010/main" val="5374840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a:extLst>
              <a:ext uri="{FF2B5EF4-FFF2-40B4-BE49-F238E27FC236}">
                <a16:creationId xmlns:a16="http://schemas.microsoft.com/office/drawing/2014/main" id="{236B0205-9A77-452A-8D37-1B8537C86219}"/>
              </a:ext>
            </a:extLst>
          </p:cNvPr>
          <p:cNvSpPr>
            <a:spLocks noGrp="1" noChangeArrowheads="1"/>
          </p:cNvSpPr>
          <p:nvPr>
            <p:ph type="title"/>
          </p:nvPr>
        </p:nvSpPr>
        <p:spPr>
          <a:xfrm>
            <a:off x="1981200" y="76200"/>
            <a:ext cx="8305800" cy="6096000"/>
          </a:xfrm>
        </p:spPr>
        <p:txBody>
          <a:bodyPr/>
          <a:lstStyle/>
          <a:p>
            <a:r>
              <a:rPr lang="en-US" altLang="en-US"/>
              <a:t>2.11 Comparing Workable Ethical 	Theories</a:t>
            </a:r>
          </a:p>
        </p:txBody>
      </p:sp>
      <p:sp>
        <p:nvSpPr>
          <p:cNvPr id="90115" name="Slide Number Placeholder 2">
            <a:extLst>
              <a:ext uri="{FF2B5EF4-FFF2-40B4-BE49-F238E27FC236}">
                <a16:creationId xmlns:a16="http://schemas.microsoft.com/office/drawing/2014/main" id="{015CC21E-ECFB-4215-B61C-0957FCB08C9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2-82</a:t>
            </a:r>
          </a:p>
        </p:txBody>
      </p:sp>
    </p:spTree>
    <p:extLst>
      <p:ext uri="{BB962C8B-B14F-4D97-AF65-F5344CB8AC3E}">
        <p14:creationId xmlns:p14="http://schemas.microsoft.com/office/powerpoint/2010/main" val="33142466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Number Placeholder 3">
            <a:extLst>
              <a:ext uri="{FF2B5EF4-FFF2-40B4-BE49-F238E27FC236}">
                <a16:creationId xmlns:a16="http://schemas.microsoft.com/office/drawing/2014/main" id="{A3FEDAF3-4582-4055-B990-738FAC87FC1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2-83</a:t>
            </a:r>
          </a:p>
        </p:txBody>
      </p:sp>
      <p:sp>
        <p:nvSpPr>
          <p:cNvPr id="91139" name="Rectangle 2">
            <a:extLst>
              <a:ext uri="{FF2B5EF4-FFF2-40B4-BE49-F238E27FC236}">
                <a16:creationId xmlns:a16="http://schemas.microsoft.com/office/drawing/2014/main" id="{5C48EB00-EAE4-412E-9A34-2BE0A1B7A5B5}"/>
              </a:ext>
            </a:extLst>
          </p:cNvPr>
          <p:cNvSpPr>
            <a:spLocks noGrp="1" noChangeArrowheads="1"/>
          </p:cNvSpPr>
          <p:nvPr>
            <p:ph type="title"/>
          </p:nvPr>
        </p:nvSpPr>
        <p:spPr/>
        <p:txBody>
          <a:bodyPr/>
          <a:lstStyle/>
          <a:p>
            <a:pPr eaLnBrk="1" hangingPunct="1"/>
            <a:r>
              <a:rPr lang="en-US" altLang="en-US"/>
              <a:t>Ethical Objectivism vs. Relativism</a:t>
            </a:r>
          </a:p>
        </p:txBody>
      </p:sp>
      <p:sp>
        <p:nvSpPr>
          <p:cNvPr id="91140" name="Rectangle 3">
            <a:extLst>
              <a:ext uri="{FF2B5EF4-FFF2-40B4-BE49-F238E27FC236}">
                <a16:creationId xmlns:a16="http://schemas.microsoft.com/office/drawing/2014/main" id="{6A03023A-37F7-4CEF-8F6F-1A20021B1E76}"/>
              </a:ext>
            </a:extLst>
          </p:cNvPr>
          <p:cNvSpPr>
            <a:spLocks noGrp="1" noChangeArrowheads="1"/>
          </p:cNvSpPr>
          <p:nvPr>
            <p:ph type="body" idx="1"/>
          </p:nvPr>
        </p:nvSpPr>
        <p:spPr/>
        <p:txBody>
          <a:bodyPr/>
          <a:lstStyle/>
          <a:p>
            <a:pPr eaLnBrk="1" hangingPunct="1"/>
            <a:r>
              <a:rPr lang="en-US" altLang="en-US"/>
              <a:t>Ethical objectivism: Morality has an existence outside the human mind</a:t>
            </a:r>
          </a:p>
          <a:p>
            <a:pPr eaLnBrk="1" hangingPunct="1"/>
            <a:r>
              <a:rPr lang="en-US" altLang="en-US"/>
              <a:t>Relativism: Morality is a human invention</a:t>
            </a:r>
          </a:p>
          <a:p>
            <a:pPr eaLnBrk="1" hangingPunct="1"/>
            <a:r>
              <a:rPr lang="en-US" altLang="en-US"/>
              <a:t>Divine command theory, ethical egoism, Kantianism, utilitarianism, social contract theory, and virtue ethics examples of ethical objectivism</a:t>
            </a:r>
          </a:p>
          <a:p>
            <a:pPr eaLnBrk="1" hangingPunct="1"/>
            <a:endParaRPr lang="en-US" altLang="en-US"/>
          </a:p>
        </p:txBody>
      </p:sp>
    </p:spTree>
    <p:extLst>
      <p:ext uri="{BB962C8B-B14F-4D97-AF65-F5344CB8AC3E}">
        <p14:creationId xmlns:p14="http://schemas.microsoft.com/office/powerpoint/2010/main" val="3998645318"/>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a:extLst>
              <a:ext uri="{FF2B5EF4-FFF2-40B4-BE49-F238E27FC236}">
                <a16:creationId xmlns:a16="http://schemas.microsoft.com/office/drawing/2014/main" id="{D10E851D-A325-47A5-8E29-A87E470008A3}"/>
              </a:ext>
            </a:extLst>
          </p:cNvPr>
          <p:cNvSpPr>
            <a:spLocks noGrp="1" noChangeArrowheads="1"/>
          </p:cNvSpPr>
          <p:nvPr>
            <p:ph type="title"/>
          </p:nvPr>
        </p:nvSpPr>
        <p:spPr/>
        <p:txBody>
          <a:bodyPr/>
          <a:lstStyle/>
          <a:p>
            <a:r>
              <a:rPr lang="en-US" altLang="en-US"/>
              <a:t>Workable Ethical Theories</a:t>
            </a:r>
          </a:p>
        </p:txBody>
      </p:sp>
      <p:sp>
        <p:nvSpPr>
          <p:cNvPr id="92163" name="Content Placeholder 2">
            <a:extLst>
              <a:ext uri="{FF2B5EF4-FFF2-40B4-BE49-F238E27FC236}">
                <a16:creationId xmlns:a16="http://schemas.microsoft.com/office/drawing/2014/main" id="{2378E512-E509-4FED-B015-0CA5FE6FABF8}"/>
              </a:ext>
            </a:extLst>
          </p:cNvPr>
          <p:cNvSpPr>
            <a:spLocks noGrp="1" noChangeArrowheads="1"/>
          </p:cNvSpPr>
          <p:nvPr>
            <p:ph idx="1"/>
          </p:nvPr>
        </p:nvSpPr>
        <p:spPr/>
        <p:txBody>
          <a:bodyPr/>
          <a:lstStyle/>
          <a:p>
            <a:r>
              <a:rPr lang="en-US" altLang="en-US"/>
              <a:t>We seek theories with these characteristics:</a:t>
            </a:r>
          </a:p>
          <a:p>
            <a:pPr lvl="1"/>
            <a:r>
              <a:rPr lang="en-US" altLang="en-US"/>
              <a:t>Based on the ethical point of view</a:t>
            </a:r>
          </a:p>
          <a:p>
            <a:pPr lvl="1"/>
            <a:r>
              <a:rPr lang="en-US" altLang="en-US"/>
              <a:t>Objective moral principles developed using logical reasoning based on facts and commonly held values</a:t>
            </a:r>
          </a:p>
          <a:p>
            <a:r>
              <a:rPr lang="en-US" altLang="en-US"/>
              <a:t>Workable ethical theories</a:t>
            </a:r>
          </a:p>
          <a:p>
            <a:pPr lvl="1"/>
            <a:r>
              <a:rPr lang="en-US" altLang="en-US"/>
              <a:t>Kantianism</a:t>
            </a:r>
          </a:p>
          <a:p>
            <a:pPr lvl="1"/>
            <a:r>
              <a:rPr lang="en-US" altLang="en-US"/>
              <a:t>Act and rule utilitarianism</a:t>
            </a:r>
          </a:p>
          <a:p>
            <a:pPr lvl="1"/>
            <a:r>
              <a:rPr lang="en-US" altLang="en-US"/>
              <a:t>Social contract theory</a:t>
            </a:r>
          </a:p>
          <a:p>
            <a:pPr lvl="1"/>
            <a:r>
              <a:rPr lang="en-US" altLang="en-US"/>
              <a:t>Virtue ethics</a:t>
            </a:r>
          </a:p>
          <a:p>
            <a:pPr lvl="1"/>
            <a:endParaRPr lang="en-US" altLang="en-US"/>
          </a:p>
          <a:p>
            <a:pPr lvl="1"/>
            <a:endParaRPr lang="en-US" altLang="en-US"/>
          </a:p>
        </p:txBody>
      </p:sp>
      <p:sp>
        <p:nvSpPr>
          <p:cNvPr id="92164" name="Slide Number Placeholder 3">
            <a:extLst>
              <a:ext uri="{FF2B5EF4-FFF2-40B4-BE49-F238E27FC236}">
                <a16:creationId xmlns:a16="http://schemas.microsoft.com/office/drawing/2014/main" id="{0C83EF89-0E42-4B34-88F5-E4388865C6B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2-84</a:t>
            </a:r>
          </a:p>
        </p:txBody>
      </p:sp>
    </p:spTree>
    <p:extLst>
      <p:ext uri="{BB962C8B-B14F-4D97-AF65-F5344CB8AC3E}">
        <p14:creationId xmlns:p14="http://schemas.microsoft.com/office/powerpoint/2010/main" val="11795454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Number Placeholder 3">
            <a:extLst>
              <a:ext uri="{FF2B5EF4-FFF2-40B4-BE49-F238E27FC236}">
                <a16:creationId xmlns:a16="http://schemas.microsoft.com/office/drawing/2014/main" id="{F6D3BB66-0C83-4F2B-BEA9-38534EB507F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2-85</a:t>
            </a:r>
          </a:p>
        </p:txBody>
      </p:sp>
      <p:sp>
        <p:nvSpPr>
          <p:cNvPr id="93187" name="Rectangle 2">
            <a:extLst>
              <a:ext uri="{FF2B5EF4-FFF2-40B4-BE49-F238E27FC236}">
                <a16:creationId xmlns:a16="http://schemas.microsoft.com/office/drawing/2014/main" id="{790B08F3-9A6B-43EC-B0B8-C8DAB800DB51}"/>
              </a:ext>
            </a:extLst>
          </p:cNvPr>
          <p:cNvSpPr>
            <a:spLocks noGrp="1" noChangeArrowheads="1"/>
          </p:cNvSpPr>
          <p:nvPr>
            <p:ph type="title"/>
          </p:nvPr>
        </p:nvSpPr>
        <p:spPr/>
        <p:txBody>
          <a:bodyPr/>
          <a:lstStyle/>
          <a:p>
            <a:pPr eaLnBrk="1" hangingPunct="1"/>
            <a:r>
              <a:rPr lang="en-US" altLang="en-US" sz="3200"/>
              <a:t>Comparing Workable Ethical Theories</a:t>
            </a:r>
          </a:p>
        </p:txBody>
      </p:sp>
      <p:pic>
        <p:nvPicPr>
          <p:cNvPr id="93188" name="Picture 1">
            <a:extLst>
              <a:ext uri="{FF2B5EF4-FFF2-40B4-BE49-F238E27FC236}">
                <a16:creationId xmlns:a16="http://schemas.microsoft.com/office/drawing/2014/main" id="{9995D65B-4843-4DCF-B00E-1C06ACD8FBF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1565" y="860375"/>
            <a:ext cx="8083826" cy="5996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0022474"/>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a:extLst>
              <a:ext uri="{FF2B5EF4-FFF2-40B4-BE49-F238E27FC236}">
                <a16:creationId xmlns:a16="http://schemas.microsoft.com/office/drawing/2014/main" id="{3AAEEF9E-C331-404F-96EB-614BF84A5A09}"/>
              </a:ext>
            </a:extLst>
          </p:cNvPr>
          <p:cNvSpPr>
            <a:spLocks noGrp="1" noChangeArrowheads="1"/>
          </p:cNvSpPr>
          <p:nvPr>
            <p:ph type="title"/>
          </p:nvPr>
        </p:nvSpPr>
        <p:spPr>
          <a:xfrm>
            <a:off x="1981200" y="76200"/>
            <a:ext cx="8305800" cy="6172200"/>
          </a:xfrm>
        </p:spPr>
        <p:txBody>
          <a:bodyPr/>
          <a:lstStyle/>
          <a:p>
            <a:r>
              <a:rPr lang="en-US" altLang="en-US"/>
              <a:t>2.12 Morality of Breaking the Law</a:t>
            </a:r>
          </a:p>
        </p:txBody>
      </p:sp>
      <p:sp>
        <p:nvSpPr>
          <p:cNvPr id="94211" name="Slide Number Placeholder 2">
            <a:extLst>
              <a:ext uri="{FF2B5EF4-FFF2-40B4-BE49-F238E27FC236}">
                <a16:creationId xmlns:a16="http://schemas.microsoft.com/office/drawing/2014/main" id="{EF6C1D35-09BD-43F8-B1AD-F4D4391AE1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2-86</a:t>
            </a:r>
          </a:p>
        </p:txBody>
      </p:sp>
    </p:spTree>
    <p:extLst>
      <p:ext uri="{BB962C8B-B14F-4D97-AF65-F5344CB8AC3E}">
        <p14:creationId xmlns:p14="http://schemas.microsoft.com/office/powerpoint/2010/main" val="1336754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3">
            <a:extLst>
              <a:ext uri="{FF2B5EF4-FFF2-40B4-BE49-F238E27FC236}">
                <a16:creationId xmlns:a16="http://schemas.microsoft.com/office/drawing/2014/main" id="{88D2B2CB-7089-46FF-B471-305C8E22443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2-34</a:t>
            </a:r>
          </a:p>
        </p:txBody>
      </p:sp>
      <p:sp>
        <p:nvSpPr>
          <p:cNvPr id="40963" name="Rectangle 2">
            <a:extLst>
              <a:ext uri="{FF2B5EF4-FFF2-40B4-BE49-F238E27FC236}">
                <a16:creationId xmlns:a16="http://schemas.microsoft.com/office/drawing/2014/main" id="{AF386F46-158C-4B11-A8A2-B0AF7F62FD11}"/>
              </a:ext>
            </a:extLst>
          </p:cNvPr>
          <p:cNvSpPr>
            <a:spLocks noGrp="1" noChangeArrowheads="1"/>
          </p:cNvSpPr>
          <p:nvPr>
            <p:ph type="title"/>
          </p:nvPr>
        </p:nvSpPr>
        <p:spPr/>
        <p:txBody>
          <a:bodyPr/>
          <a:lstStyle/>
          <a:p>
            <a:pPr eaLnBrk="1" hangingPunct="1"/>
            <a:r>
              <a:rPr lang="en-US" altLang="en-US" sz="3200"/>
              <a:t>Categorical Imperative (1</a:t>
            </a:r>
            <a:r>
              <a:rPr lang="en-US" altLang="en-US" sz="3200" baseline="30000"/>
              <a:t>st</a:t>
            </a:r>
            <a:r>
              <a:rPr lang="en-US" altLang="en-US" sz="3200"/>
              <a:t> Formulation)</a:t>
            </a:r>
          </a:p>
        </p:txBody>
      </p:sp>
      <p:sp>
        <p:nvSpPr>
          <p:cNvPr id="40964" name="Text Box 4">
            <a:extLst>
              <a:ext uri="{FF2B5EF4-FFF2-40B4-BE49-F238E27FC236}">
                <a16:creationId xmlns:a16="http://schemas.microsoft.com/office/drawing/2014/main" id="{6E3D0120-0F31-408B-B284-042C930D5225}"/>
              </a:ext>
            </a:extLst>
          </p:cNvPr>
          <p:cNvSpPr txBox="1">
            <a:spLocks noChangeArrowheads="1"/>
          </p:cNvSpPr>
          <p:nvPr/>
        </p:nvSpPr>
        <p:spPr bwMode="auto">
          <a:xfrm>
            <a:off x="2327929" y="1981201"/>
            <a:ext cx="721864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lgn="ctr">
              <a:spcBef>
                <a:spcPct val="0"/>
              </a:spcBef>
              <a:buClrTx/>
              <a:buFontTx/>
              <a:buNone/>
            </a:pPr>
            <a:r>
              <a:rPr lang="en-US" altLang="en-US" sz="2800"/>
              <a:t>Act only from moral rules that you can at the</a:t>
            </a:r>
          </a:p>
          <a:p>
            <a:pPr algn="ctr">
              <a:spcBef>
                <a:spcPct val="0"/>
              </a:spcBef>
              <a:buClrTx/>
              <a:buFontTx/>
              <a:buNone/>
            </a:pPr>
            <a:r>
              <a:rPr lang="en-US" altLang="en-US" sz="2800"/>
              <a:t>same time will to be universal moral laws.</a:t>
            </a:r>
          </a:p>
        </p:txBody>
      </p:sp>
    </p:spTree>
    <p:extLst>
      <p:ext uri="{BB962C8B-B14F-4D97-AF65-F5344CB8AC3E}">
        <p14:creationId xmlns:p14="http://schemas.microsoft.com/office/powerpoint/2010/main" val="1740905924"/>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a:extLst>
              <a:ext uri="{FF2B5EF4-FFF2-40B4-BE49-F238E27FC236}">
                <a16:creationId xmlns:a16="http://schemas.microsoft.com/office/drawing/2014/main" id="{4E7E53A6-53A0-4434-B369-8AB5236AEF71}"/>
              </a:ext>
            </a:extLst>
          </p:cNvPr>
          <p:cNvSpPr>
            <a:spLocks noGrp="1" noChangeArrowheads="1"/>
          </p:cNvSpPr>
          <p:nvPr>
            <p:ph type="title"/>
          </p:nvPr>
        </p:nvSpPr>
        <p:spPr/>
        <p:txBody>
          <a:bodyPr/>
          <a:lstStyle/>
          <a:p>
            <a:r>
              <a:rPr lang="en-US" altLang="en-US"/>
              <a:t>Social Contract Theory Perspective</a:t>
            </a:r>
          </a:p>
        </p:txBody>
      </p:sp>
      <p:sp>
        <p:nvSpPr>
          <p:cNvPr id="95235" name="Content Placeholder 2">
            <a:extLst>
              <a:ext uri="{FF2B5EF4-FFF2-40B4-BE49-F238E27FC236}">
                <a16:creationId xmlns:a16="http://schemas.microsoft.com/office/drawing/2014/main" id="{D0B7DC91-16BF-4D93-B007-08F8AC1C9E4B}"/>
              </a:ext>
            </a:extLst>
          </p:cNvPr>
          <p:cNvSpPr>
            <a:spLocks noGrp="1" noChangeArrowheads="1"/>
          </p:cNvSpPr>
          <p:nvPr>
            <p:ph idx="1"/>
          </p:nvPr>
        </p:nvSpPr>
        <p:spPr/>
        <p:txBody>
          <a:bodyPr/>
          <a:lstStyle/>
          <a:p>
            <a:r>
              <a:rPr lang="en-US" altLang="en-US"/>
              <a:t>Everyone in society bears certain burdens in order to receive certain benefits</a:t>
            </a:r>
          </a:p>
          <a:p>
            <a:r>
              <a:rPr lang="en-US" altLang="en-US"/>
              <a:t>Legal system supposed to guarantee people’s rights are protected</a:t>
            </a:r>
          </a:p>
          <a:p>
            <a:r>
              <a:rPr lang="en-US" altLang="en-US"/>
              <a:t>Everything else being equal, we should be law-abiding</a:t>
            </a:r>
          </a:p>
          <a:p>
            <a:r>
              <a:rPr lang="en-US" altLang="en-US"/>
              <a:t>Should only break law if compelled to follow a higher-order moral obligation</a:t>
            </a:r>
          </a:p>
        </p:txBody>
      </p:sp>
      <p:sp>
        <p:nvSpPr>
          <p:cNvPr id="95236" name="Slide Number Placeholder 3">
            <a:extLst>
              <a:ext uri="{FF2B5EF4-FFF2-40B4-BE49-F238E27FC236}">
                <a16:creationId xmlns:a16="http://schemas.microsoft.com/office/drawing/2014/main" id="{777F252D-F5CC-4626-8B34-E6279BA40A6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2-87</a:t>
            </a:r>
          </a:p>
        </p:txBody>
      </p:sp>
    </p:spTree>
    <p:extLst>
      <p:ext uri="{BB962C8B-B14F-4D97-AF65-F5344CB8AC3E}">
        <p14:creationId xmlns:p14="http://schemas.microsoft.com/office/powerpoint/2010/main" val="13198352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E2D31235-015A-4D79-8B65-BA0B94232B5E}"/>
              </a:ext>
            </a:extLst>
          </p:cNvPr>
          <p:cNvSpPr>
            <a:spLocks noGrp="1" noChangeArrowheads="1"/>
          </p:cNvSpPr>
          <p:nvPr>
            <p:ph type="title"/>
          </p:nvPr>
        </p:nvSpPr>
        <p:spPr>
          <a:xfrm>
            <a:off x="1981200" y="76200"/>
            <a:ext cx="8305800" cy="1524000"/>
          </a:xfrm>
        </p:spPr>
        <p:txBody>
          <a:bodyPr/>
          <a:lstStyle/>
          <a:p>
            <a:pPr eaLnBrk="1" hangingPunct="1"/>
            <a:r>
              <a:rPr lang="en-US" altLang="en-US"/>
              <a:t>Social Contract: A Prima Facie Obligation to Obey the Law </a:t>
            </a:r>
          </a:p>
        </p:txBody>
      </p:sp>
      <p:sp>
        <p:nvSpPr>
          <p:cNvPr id="96259" name="Slide Number Placeholder 2">
            <a:extLst>
              <a:ext uri="{FF2B5EF4-FFF2-40B4-BE49-F238E27FC236}">
                <a16:creationId xmlns:a16="http://schemas.microsoft.com/office/drawing/2014/main" id="{AC3ED9A2-2EAB-4F40-A9D5-2CCDBC76606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2-88</a:t>
            </a:r>
          </a:p>
        </p:txBody>
      </p:sp>
      <p:sp>
        <p:nvSpPr>
          <p:cNvPr id="96260" name="TextBox 1">
            <a:extLst>
              <a:ext uri="{FF2B5EF4-FFF2-40B4-BE49-F238E27FC236}">
                <a16:creationId xmlns:a16="http://schemas.microsoft.com/office/drawing/2014/main" id="{B808CD1A-FB97-42EF-A315-AE93A3365B81}"/>
              </a:ext>
            </a:extLst>
          </p:cNvPr>
          <p:cNvSpPr txBox="1">
            <a:spLocks noChangeArrowheads="1"/>
          </p:cNvSpPr>
          <p:nvPr/>
        </p:nvSpPr>
        <p:spPr bwMode="auto">
          <a:xfrm>
            <a:off x="4343400" y="3200401"/>
            <a:ext cx="3505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eaLnBrk="1" hangingPunct="1">
              <a:spcBef>
                <a:spcPct val="0"/>
              </a:spcBef>
              <a:buClrTx/>
              <a:buFontTx/>
              <a:buNone/>
            </a:pPr>
            <a:endParaRPr lang="en-US" altLang="en-US" sz="2400" i="1"/>
          </a:p>
        </p:txBody>
      </p:sp>
      <p:pic>
        <p:nvPicPr>
          <p:cNvPr id="96261" name="Picture 4" descr="qui02f10.eps">
            <a:extLst>
              <a:ext uri="{FF2B5EF4-FFF2-40B4-BE49-F238E27FC236}">
                <a16:creationId xmlns:a16="http://schemas.microsoft.com/office/drawing/2014/main" id="{E2292627-F516-4F51-B4C9-7E688CE046D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33801" y="1828801"/>
            <a:ext cx="4733925" cy="367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98471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a:extLst>
              <a:ext uri="{FF2B5EF4-FFF2-40B4-BE49-F238E27FC236}">
                <a16:creationId xmlns:a16="http://schemas.microsoft.com/office/drawing/2014/main" id="{E9A09BCA-2F63-495E-8F9C-1754E34F5214}"/>
              </a:ext>
            </a:extLst>
          </p:cNvPr>
          <p:cNvSpPr>
            <a:spLocks noGrp="1" noChangeArrowheads="1"/>
          </p:cNvSpPr>
          <p:nvPr>
            <p:ph type="title"/>
          </p:nvPr>
        </p:nvSpPr>
        <p:spPr/>
        <p:txBody>
          <a:bodyPr/>
          <a:lstStyle/>
          <a:p>
            <a:r>
              <a:rPr lang="en-US" altLang="en-US"/>
              <a:t>Kantian Perspective</a:t>
            </a:r>
          </a:p>
        </p:txBody>
      </p:sp>
      <p:sp>
        <p:nvSpPr>
          <p:cNvPr id="97283" name="Content Placeholder 2">
            <a:extLst>
              <a:ext uri="{FF2B5EF4-FFF2-40B4-BE49-F238E27FC236}">
                <a16:creationId xmlns:a16="http://schemas.microsoft.com/office/drawing/2014/main" id="{85C00C85-310F-4C0A-9AA3-89C0D0144A56}"/>
              </a:ext>
            </a:extLst>
          </p:cNvPr>
          <p:cNvSpPr>
            <a:spLocks noGrp="1" noChangeArrowheads="1"/>
          </p:cNvSpPr>
          <p:nvPr>
            <p:ph idx="1"/>
          </p:nvPr>
        </p:nvSpPr>
        <p:spPr/>
        <p:txBody>
          <a:bodyPr/>
          <a:lstStyle/>
          <a:p>
            <a:r>
              <a:rPr lang="en-US" altLang="en-US"/>
              <a:t>Everyone wants to be treated justly</a:t>
            </a:r>
          </a:p>
          <a:p>
            <a:r>
              <a:rPr lang="en-US" altLang="en-US"/>
              <a:t>Imagine rule: “I may break a law I believe to be unjust”</a:t>
            </a:r>
          </a:p>
          <a:p>
            <a:r>
              <a:rPr lang="en-US" altLang="en-US"/>
              <a:t>If everyone acted according to this rule, then laws would be subverted</a:t>
            </a:r>
          </a:p>
          <a:p>
            <a:r>
              <a:rPr lang="en-US" altLang="en-US"/>
              <a:t>Contradiction: Cannot both wish to be treated justly and allow laws to be subverted</a:t>
            </a:r>
          </a:p>
        </p:txBody>
      </p:sp>
      <p:sp>
        <p:nvSpPr>
          <p:cNvPr id="97284" name="Slide Number Placeholder 3">
            <a:extLst>
              <a:ext uri="{FF2B5EF4-FFF2-40B4-BE49-F238E27FC236}">
                <a16:creationId xmlns:a16="http://schemas.microsoft.com/office/drawing/2014/main" id="{4F805992-1076-49B7-BFBE-30743BB5659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2-89</a:t>
            </a:r>
          </a:p>
        </p:txBody>
      </p:sp>
    </p:spTree>
    <p:extLst>
      <p:ext uri="{BB962C8B-B14F-4D97-AF65-F5344CB8AC3E}">
        <p14:creationId xmlns:p14="http://schemas.microsoft.com/office/powerpoint/2010/main" val="22764745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a:extLst>
              <a:ext uri="{FF2B5EF4-FFF2-40B4-BE49-F238E27FC236}">
                <a16:creationId xmlns:a16="http://schemas.microsoft.com/office/drawing/2014/main" id="{E5F51009-5D56-4BAD-9590-55584D25EAC2}"/>
              </a:ext>
            </a:extLst>
          </p:cNvPr>
          <p:cNvSpPr>
            <a:spLocks noGrp="1" noChangeArrowheads="1"/>
          </p:cNvSpPr>
          <p:nvPr>
            <p:ph type="title"/>
          </p:nvPr>
        </p:nvSpPr>
        <p:spPr/>
        <p:txBody>
          <a:bodyPr/>
          <a:lstStyle/>
          <a:p>
            <a:r>
              <a:rPr lang="en-US" altLang="en-US"/>
              <a:t>Rule Utilitarian Perspective</a:t>
            </a:r>
          </a:p>
        </p:txBody>
      </p:sp>
      <p:sp>
        <p:nvSpPr>
          <p:cNvPr id="98307" name="Content Placeholder 2">
            <a:extLst>
              <a:ext uri="{FF2B5EF4-FFF2-40B4-BE49-F238E27FC236}">
                <a16:creationId xmlns:a16="http://schemas.microsoft.com/office/drawing/2014/main" id="{94740E7D-5FEE-4ED5-B23C-0B50D86209ED}"/>
              </a:ext>
            </a:extLst>
          </p:cNvPr>
          <p:cNvSpPr>
            <a:spLocks noGrp="1" noChangeArrowheads="1"/>
          </p:cNvSpPr>
          <p:nvPr>
            <p:ph idx="1"/>
          </p:nvPr>
        </p:nvSpPr>
        <p:spPr/>
        <p:txBody>
          <a:bodyPr/>
          <a:lstStyle/>
          <a:p>
            <a:r>
              <a:rPr lang="en-US" altLang="en-US"/>
              <a:t>What would be consequences of people ignoring laws they felt to be unjust?</a:t>
            </a:r>
          </a:p>
          <a:p>
            <a:r>
              <a:rPr lang="en-US" altLang="en-US"/>
              <a:t>Beneficial consequence: Happiness of people who are doing what they please</a:t>
            </a:r>
          </a:p>
          <a:p>
            <a:r>
              <a:rPr lang="en-US" altLang="en-US"/>
              <a:t>Harmful consequences: Harm to people directly affected by lawless actions, general loss of respect for laws, increased burden on criminal justice system</a:t>
            </a:r>
          </a:p>
          <a:p>
            <a:r>
              <a:rPr lang="en-US" altLang="en-US"/>
              <a:t>Harms greater than benefits</a:t>
            </a:r>
          </a:p>
        </p:txBody>
      </p:sp>
      <p:sp>
        <p:nvSpPr>
          <p:cNvPr id="98308" name="Slide Number Placeholder 3">
            <a:extLst>
              <a:ext uri="{FF2B5EF4-FFF2-40B4-BE49-F238E27FC236}">
                <a16:creationId xmlns:a16="http://schemas.microsoft.com/office/drawing/2014/main" id="{C0E51C4D-331C-4519-95B4-EB2FDB26436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2-90</a:t>
            </a:r>
          </a:p>
        </p:txBody>
      </p:sp>
    </p:spTree>
    <p:extLst>
      <p:ext uri="{BB962C8B-B14F-4D97-AF65-F5344CB8AC3E}">
        <p14:creationId xmlns:p14="http://schemas.microsoft.com/office/powerpoint/2010/main" val="24010608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a:extLst>
              <a:ext uri="{FF2B5EF4-FFF2-40B4-BE49-F238E27FC236}">
                <a16:creationId xmlns:a16="http://schemas.microsoft.com/office/drawing/2014/main" id="{83898223-7C4A-41B3-970B-77E0A703187C}"/>
              </a:ext>
            </a:extLst>
          </p:cNvPr>
          <p:cNvSpPr>
            <a:spLocks noGrp="1" noChangeArrowheads="1"/>
          </p:cNvSpPr>
          <p:nvPr>
            <p:ph type="title"/>
          </p:nvPr>
        </p:nvSpPr>
        <p:spPr/>
        <p:txBody>
          <a:bodyPr/>
          <a:lstStyle/>
          <a:p>
            <a:r>
              <a:rPr lang="en-US" altLang="en-US"/>
              <a:t>Act Utilitarian Perspective</a:t>
            </a:r>
          </a:p>
        </p:txBody>
      </p:sp>
      <p:sp>
        <p:nvSpPr>
          <p:cNvPr id="99331" name="Content Placeholder 2">
            <a:extLst>
              <a:ext uri="{FF2B5EF4-FFF2-40B4-BE49-F238E27FC236}">
                <a16:creationId xmlns:a16="http://schemas.microsoft.com/office/drawing/2014/main" id="{E4CE09B8-841A-4149-8260-4410C6DF6A61}"/>
              </a:ext>
            </a:extLst>
          </p:cNvPr>
          <p:cNvSpPr>
            <a:spLocks noGrp="1" noChangeArrowheads="1"/>
          </p:cNvSpPr>
          <p:nvPr>
            <p:ph idx="1"/>
          </p:nvPr>
        </p:nvSpPr>
        <p:spPr>
          <a:xfrm>
            <a:off x="1981200" y="1371600"/>
            <a:ext cx="8305800" cy="4114800"/>
          </a:xfrm>
        </p:spPr>
        <p:txBody>
          <a:bodyPr/>
          <a:lstStyle/>
          <a:p>
            <a:r>
              <a:rPr lang="en-US" altLang="en-US" sz="2400"/>
              <a:t>Possible to conceive of situations where benefits of breaking law exceed harms</a:t>
            </a:r>
          </a:p>
          <a:p>
            <a:r>
              <a:rPr lang="en-US" altLang="en-US" sz="2400"/>
              <a:t>Suppose give penniless, bedridden friend copy of CD</a:t>
            </a:r>
          </a:p>
          <a:p>
            <a:r>
              <a:rPr lang="en-US" altLang="en-US" sz="2400"/>
              <a:t>Friend benefits by $15 (value of CD)</a:t>
            </a:r>
          </a:p>
          <a:p>
            <a:r>
              <a:rPr lang="en-US" altLang="en-US" sz="2400"/>
              <a:t>I benefit by $10 (satisfaction of helping friend)</a:t>
            </a:r>
          </a:p>
          <a:p>
            <a:r>
              <a:rPr lang="en-US" altLang="en-US" sz="2400"/>
              <a:t>Harms of $0 (no lost sale, no police involvement)</a:t>
            </a:r>
          </a:p>
          <a:p>
            <a:r>
              <a:rPr lang="en-US" altLang="en-US" sz="2400"/>
              <a:t>With $25 of benefit and $0 of harm, action is determined to be good</a:t>
            </a:r>
          </a:p>
        </p:txBody>
      </p:sp>
      <p:sp>
        <p:nvSpPr>
          <p:cNvPr id="99332" name="Slide Number Placeholder 3">
            <a:extLst>
              <a:ext uri="{FF2B5EF4-FFF2-40B4-BE49-F238E27FC236}">
                <a16:creationId xmlns:a16="http://schemas.microsoft.com/office/drawing/2014/main" id="{91FA4B3B-C336-4055-9926-F2D35CD84A0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2-91</a:t>
            </a:r>
          </a:p>
        </p:txBody>
      </p:sp>
    </p:spTree>
    <p:extLst>
      <p:ext uri="{BB962C8B-B14F-4D97-AF65-F5344CB8AC3E}">
        <p14:creationId xmlns:p14="http://schemas.microsoft.com/office/powerpoint/2010/main" val="12244624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45F2CBC1-86AC-4485-BF21-E36C11A0EA98}"/>
              </a:ext>
            </a:extLst>
          </p:cNvPr>
          <p:cNvSpPr>
            <a:spLocks noGrp="1" noChangeArrowheads="1"/>
          </p:cNvSpPr>
          <p:nvPr>
            <p:ph type="title"/>
          </p:nvPr>
        </p:nvSpPr>
        <p:spPr>
          <a:xfrm>
            <a:off x="1981200" y="76200"/>
            <a:ext cx="8305800" cy="6096000"/>
          </a:xfrm>
        </p:spPr>
        <p:txBody>
          <a:bodyPr/>
          <a:lstStyle/>
          <a:p>
            <a:r>
              <a:rPr lang="en-US" altLang="en-US"/>
              <a:t>Summary</a:t>
            </a:r>
          </a:p>
        </p:txBody>
      </p:sp>
      <p:sp>
        <p:nvSpPr>
          <p:cNvPr id="100355" name="Slide Number Placeholder 2">
            <a:extLst>
              <a:ext uri="{FF2B5EF4-FFF2-40B4-BE49-F238E27FC236}">
                <a16:creationId xmlns:a16="http://schemas.microsoft.com/office/drawing/2014/main" id="{1F5ECC0A-F3B6-469C-BDD1-75C5C6609EB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2-92</a:t>
            </a:r>
          </a:p>
        </p:txBody>
      </p:sp>
    </p:spTree>
    <p:extLst>
      <p:ext uri="{BB962C8B-B14F-4D97-AF65-F5344CB8AC3E}">
        <p14:creationId xmlns:p14="http://schemas.microsoft.com/office/powerpoint/2010/main" val="5602277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a:extLst>
              <a:ext uri="{FF2B5EF4-FFF2-40B4-BE49-F238E27FC236}">
                <a16:creationId xmlns:a16="http://schemas.microsoft.com/office/drawing/2014/main" id="{05965C54-6043-467C-92E4-DAF97D0EC567}"/>
              </a:ext>
            </a:extLst>
          </p:cNvPr>
          <p:cNvSpPr>
            <a:spLocks noGrp="1" noChangeArrowheads="1"/>
          </p:cNvSpPr>
          <p:nvPr>
            <p:ph type="title"/>
          </p:nvPr>
        </p:nvSpPr>
        <p:spPr/>
        <p:txBody>
          <a:bodyPr/>
          <a:lstStyle/>
          <a:p>
            <a:pPr eaLnBrk="1" hangingPunct="1"/>
            <a:r>
              <a:rPr lang="en-US" altLang="en-US"/>
              <a:t>Insights Offered by Various Theories</a:t>
            </a:r>
          </a:p>
        </p:txBody>
      </p:sp>
      <p:sp>
        <p:nvSpPr>
          <p:cNvPr id="101379" name="Content Placeholder 2">
            <a:extLst>
              <a:ext uri="{FF2B5EF4-FFF2-40B4-BE49-F238E27FC236}">
                <a16:creationId xmlns:a16="http://schemas.microsoft.com/office/drawing/2014/main" id="{D75D6D24-6DCA-412B-9DD5-A716078D308B}"/>
              </a:ext>
            </a:extLst>
          </p:cNvPr>
          <p:cNvSpPr>
            <a:spLocks noGrp="1" noChangeArrowheads="1"/>
          </p:cNvSpPr>
          <p:nvPr>
            <p:ph idx="1"/>
          </p:nvPr>
        </p:nvSpPr>
        <p:spPr/>
        <p:txBody>
          <a:bodyPr/>
          <a:lstStyle/>
          <a:p>
            <a:pPr eaLnBrk="1" hangingPunct="1"/>
            <a:r>
              <a:rPr lang="en-US" altLang="en-US" sz="2400"/>
              <a:t>Kantianism: Every person is equally valuable, and when you interact with other people you should always respect them as rational beings. It is wrong to privilege your needs and desires over those of other people.</a:t>
            </a:r>
          </a:p>
          <a:p>
            <a:pPr eaLnBrk="1" hangingPunct="1"/>
            <a:r>
              <a:rPr lang="en-US" altLang="en-US" sz="2400"/>
              <a:t>Utilitarianism: You should consider the consequences of an action before deciding whether it’s right or wrong.</a:t>
            </a:r>
          </a:p>
          <a:p>
            <a:pPr eaLnBrk="1" hangingPunct="1"/>
            <a:r>
              <a:rPr lang="en-US" altLang="en-US" sz="2400"/>
              <a:t>Social contract theory: We should collectively promote human rights, such as the rights to life, liberty, and property.</a:t>
            </a:r>
          </a:p>
          <a:p>
            <a:pPr eaLnBrk="1" hangingPunct="1"/>
            <a:r>
              <a:rPr lang="en-US" altLang="en-US" sz="2400"/>
              <a:t>Virtue ethics: You can count on a good person to do the right thing at the right time in the right way.</a:t>
            </a:r>
          </a:p>
        </p:txBody>
      </p:sp>
      <p:sp>
        <p:nvSpPr>
          <p:cNvPr id="101380" name="Slide Number Placeholder 3">
            <a:extLst>
              <a:ext uri="{FF2B5EF4-FFF2-40B4-BE49-F238E27FC236}">
                <a16:creationId xmlns:a16="http://schemas.microsoft.com/office/drawing/2014/main" id="{481A09CC-B128-45B2-9E91-C70D0D9446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2-93</a:t>
            </a:r>
          </a:p>
        </p:txBody>
      </p:sp>
    </p:spTree>
    <p:extLst>
      <p:ext uri="{BB962C8B-B14F-4D97-AF65-F5344CB8AC3E}">
        <p14:creationId xmlns:p14="http://schemas.microsoft.com/office/powerpoint/2010/main" val="42126452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a:extLst>
              <a:ext uri="{FF2B5EF4-FFF2-40B4-BE49-F238E27FC236}">
                <a16:creationId xmlns:a16="http://schemas.microsoft.com/office/drawing/2014/main" id="{E506708C-E464-4668-A67C-E78B520E1D3F}"/>
              </a:ext>
            </a:extLst>
          </p:cNvPr>
          <p:cNvSpPr>
            <a:spLocks noGrp="1" noChangeArrowheads="1"/>
          </p:cNvSpPr>
          <p:nvPr>
            <p:ph type="title"/>
          </p:nvPr>
        </p:nvSpPr>
        <p:spPr/>
        <p:txBody>
          <a:bodyPr/>
          <a:lstStyle/>
          <a:p>
            <a:pPr eaLnBrk="1" hangingPunct="1"/>
            <a:r>
              <a:rPr lang="en-US" altLang="en-US"/>
              <a:t>It’s Up to You</a:t>
            </a:r>
          </a:p>
        </p:txBody>
      </p:sp>
      <p:sp>
        <p:nvSpPr>
          <p:cNvPr id="102403" name="Content Placeholder 2">
            <a:extLst>
              <a:ext uri="{FF2B5EF4-FFF2-40B4-BE49-F238E27FC236}">
                <a16:creationId xmlns:a16="http://schemas.microsoft.com/office/drawing/2014/main" id="{1510EF06-C2E1-4FE0-A0DC-37B0BE10577F}"/>
              </a:ext>
            </a:extLst>
          </p:cNvPr>
          <p:cNvSpPr>
            <a:spLocks noGrp="1" noChangeArrowheads="1"/>
          </p:cNvSpPr>
          <p:nvPr>
            <p:ph idx="1"/>
          </p:nvPr>
        </p:nvSpPr>
        <p:spPr/>
        <p:txBody>
          <a:bodyPr/>
          <a:lstStyle/>
          <a:p>
            <a:pPr eaLnBrk="1" hangingPunct="1"/>
            <a:r>
              <a:rPr lang="en-US" altLang="en-US"/>
              <a:t>You </a:t>
            </a:r>
            <a:r>
              <a:rPr lang="en-US" altLang="en-US" i="1"/>
              <a:t>can</a:t>
            </a:r>
            <a:r>
              <a:rPr lang="en-US" altLang="en-US"/>
              <a:t> consider duties </a:t>
            </a:r>
            <a:r>
              <a:rPr lang="en-US" altLang="en-US" i="1"/>
              <a:t>and </a:t>
            </a:r>
            <a:r>
              <a:rPr lang="en-US" altLang="en-US"/>
              <a:t>rights </a:t>
            </a:r>
            <a:r>
              <a:rPr lang="en-US" altLang="en-US" i="1"/>
              <a:t>and </a:t>
            </a:r>
            <a:r>
              <a:rPr lang="en-US" altLang="en-US"/>
              <a:t>consequences </a:t>
            </a:r>
            <a:r>
              <a:rPr lang="en-US" altLang="en-US" i="1"/>
              <a:t>and</a:t>
            </a:r>
            <a:r>
              <a:rPr lang="en-US" altLang="en-US"/>
              <a:t> virtues when making moral decisions</a:t>
            </a:r>
          </a:p>
          <a:p>
            <a:pPr eaLnBrk="1" hangingPunct="1"/>
            <a:r>
              <a:rPr lang="en-US" altLang="en-US"/>
              <a:t>Ultimately, you have to decide:</a:t>
            </a:r>
          </a:p>
          <a:p>
            <a:pPr lvl="1" eaLnBrk="1" hangingPunct="1"/>
            <a:r>
              <a:rPr lang="en-US" altLang="en-US"/>
              <a:t>What kind of person do I want to be?</a:t>
            </a:r>
          </a:p>
          <a:p>
            <a:pPr lvl="1" eaLnBrk="1" hangingPunct="1"/>
            <a:r>
              <a:rPr lang="en-US" altLang="en-US"/>
              <a:t>What kind of world do I want to live in?</a:t>
            </a:r>
          </a:p>
        </p:txBody>
      </p:sp>
      <p:sp>
        <p:nvSpPr>
          <p:cNvPr id="102404" name="Slide Number Placeholder 3">
            <a:extLst>
              <a:ext uri="{FF2B5EF4-FFF2-40B4-BE49-F238E27FC236}">
                <a16:creationId xmlns:a16="http://schemas.microsoft.com/office/drawing/2014/main" id="{81AE4ADB-2191-4CAB-9677-DF8439EF073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2-94</a:t>
            </a:r>
          </a:p>
        </p:txBody>
      </p:sp>
    </p:spTree>
    <p:extLst>
      <p:ext uri="{BB962C8B-B14F-4D97-AF65-F5344CB8AC3E}">
        <p14:creationId xmlns:p14="http://schemas.microsoft.com/office/powerpoint/2010/main" val="16545529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CA" dirty="0" smtClean="0"/>
              <a:t>Chapter 3</a:t>
            </a:r>
            <a:endParaRPr lang="en-US" dirty="0"/>
          </a:p>
        </p:txBody>
      </p:sp>
      <p:sp>
        <p:nvSpPr>
          <p:cNvPr id="7" name="Text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30647115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D58F53A1-F2E0-4947-BE7A-ADF98E27A75D}"/>
              </a:ext>
            </a:extLst>
          </p:cNvPr>
          <p:cNvSpPr>
            <a:spLocks noGrp="1"/>
          </p:cNvSpPr>
          <p:nvPr>
            <p:ph type="title"/>
          </p:nvPr>
        </p:nvSpPr>
        <p:spPr>
          <a:xfrm>
            <a:off x="1981200" y="76200"/>
            <a:ext cx="8305800" cy="6172200"/>
          </a:xfrm>
        </p:spPr>
        <p:txBody>
          <a:bodyPr/>
          <a:lstStyle/>
          <a:p>
            <a:pPr eaLnBrk="1" hangingPunct="1"/>
            <a:r>
              <a:rPr lang="en-US" altLang="en-US"/>
              <a:t>3.5 Censorship</a:t>
            </a:r>
          </a:p>
        </p:txBody>
      </p:sp>
      <p:sp>
        <p:nvSpPr>
          <p:cNvPr id="37891" name="Slide Number Placeholder 2">
            <a:extLst>
              <a:ext uri="{FF2B5EF4-FFF2-40B4-BE49-F238E27FC236}">
                <a16:creationId xmlns:a16="http://schemas.microsoft.com/office/drawing/2014/main" id="{9CFFDDD3-4AB0-410A-8B96-49F77EF918B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3-24</a:t>
            </a:r>
          </a:p>
        </p:txBody>
      </p:sp>
    </p:spTree>
    <p:extLst>
      <p:ext uri="{BB962C8B-B14F-4D97-AF65-F5344CB8AC3E}">
        <p14:creationId xmlns:p14="http://schemas.microsoft.com/office/powerpoint/2010/main" val="2990043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3">
            <a:extLst>
              <a:ext uri="{FF2B5EF4-FFF2-40B4-BE49-F238E27FC236}">
                <a16:creationId xmlns:a16="http://schemas.microsoft.com/office/drawing/2014/main" id="{3E492408-0ACA-45B6-8AE6-8916079F900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2-35</a:t>
            </a:r>
          </a:p>
        </p:txBody>
      </p:sp>
      <p:sp>
        <p:nvSpPr>
          <p:cNvPr id="41987" name="Rectangle 2">
            <a:extLst>
              <a:ext uri="{FF2B5EF4-FFF2-40B4-BE49-F238E27FC236}">
                <a16:creationId xmlns:a16="http://schemas.microsoft.com/office/drawing/2014/main" id="{B7F3C3EB-1155-48A0-B39A-1FEFA3513747}"/>
              </a:ext>
            </a:extLst>
          </p:cNvPr>
          <p:cNvSpPr>
            <a:spLocks noGrp="1" noChangeArrowheads="1"/>
          </p:cNvSpPr>
          <p:nvPr>
            <p:ph type="title"/>
          </p:nvPr>
        </p:nvSpPr>
        <p:spPr/>
        <p:txBody>
          <a:bodyPr/>
          <a:lstStyle/>
          <a:p>
            <a:pPr eaLnBrk="1" hangingPunct="1"/>
            <a:r>
              <a:rPr lang="en-US" altLang="en-US"/>
              <a:t>Illustration of 1</a:t>
            </a:r>
            <a:r>
              <a:rPr lang="en-US" altLang="en-US" baseline="30000"/>
              <a:t>st</a:t>
            </a:r>
            <a:r>
              <a:rPr lang="en-US" altLang="en-US"/>
              <a:t> Formulation</a:t>
            </a:r>
          </a:p>
        </p:txBody>
      </p:sp>
      <p:sp>
        <p:nvSpPr>
          <p:cNvPr id="41988" name="Rectangle 3">
            <a:extLst>
              <a:ext uri="{FF2B5EF4-FFF2-40B4-BE49-F238E27FC236}">
                <a16:creationId xmlns:a16="http://schemas.microsoft.com/office/drawing/2014/main" id="{7CF6D886-04DB-4EF0-8177-245DE23A9059}"/>
              </a:ext>
            </a:extLst>
          </p:cNvPr>
          <p:cNvSpPr>
            <a:spLocks noGrp="1" noChangeArrowheads="1"/>
          </p:cNvSpPr>
          <p:nvPr>
            <p:ph type="body" idx="1"/>
          </p:nvPr>
        </p:nvSpPr>
        <p:spPr>
          <a:xfrm>
            <a:off x="1981200" y="1447800"/>
            <a:ext cx="8153400" cy="4876800"/>
          </a:xfrm>
        </p:spPr>
        <p:txBody>
          <a:bodyPr/>
          <a:lstStyle/>
          <a:p>
            <a:pPr eaLnBrk="1" hangingPunct="1">
              <a:lnSpc>
                <a:spcPct val="90000"/>
              </a:lnSpc>
            </a:pPr>
            <a:r>
              <a:rPr lang="en-US" altLang="en-US" sz="2400"/>
              <a:t>Question: Can a person in dire straits make a promise with the intention of breaking it later?</a:t>
            </a:r>
          </a:p>
          <a:p>
            <a:pPr eaLnBrk="1" hangingPunct="1">
              <a:lnSpc>
                <a:spcPct val="90000"/>
              </a:lnSpc>
            </a:pPr>
            <a:r>
              <a:rPr lang="en-US" altLang="en-US" sz="2400"/>
              <a:t>Proposed rule: “I may make promises with the intention of later breaking them.”</a:t>
            </a:r>
          </a:p>
          <a:p>
            <a:pPr eaLnBrk="1" hangingPunct="1">
              <a:lnSpc>
                <a:spcPct val="90000"/>
              </a:lnSpc>
            </a:pPr>
            <a:r>
              <a:rPr lang="en-US" altLang="en-US" sz="2400"/>
              <a:t>The person in trouble wants his promise to be believed so he can get what he needs.</a:t>
            </a:r>
          </a:p>
          <a:p>
            <a:pPr eaLnBrk="1" hangingPunct="1">
              <a:lnSpc>
                <a:spcPct val="90000"/>
              </a:lnSpc>
            </a:pPr>
            <a:r>
              <a:rPr lang="en-US" altLang="en-US" sz="2400"/>
              <a:t>Universalize rule: Everyone may make &amp; break promises</a:t>
            </a:r>
          </a:p>
          <a:p>
            <a:pPr eaLnBrk="1" hangingPunct="1">
              <a:lnSpc>
                <a:spcPct val="90000"/>
              </a:lnSpc>
            </a:pPr>
            <a:r>
              <a:rPr lang="en-US" altLang="en-US" sz="2400"/>
              <a:t>Everyone breaking promises </a:t>
            </a:r>
            <a:r>
              <a:rPr lang="en-US" altLang="en-US" sz="2400">
                <a:sym typeface="Symbol" panose="05050102010706020507" pitchFamily="18" charset="2"/>
              </a:rPr>
              <a:t>would make </a:t>
            </a:r>
            <a:r>
              <a:rPr lang="en-US" altLang="en-US" sz="2400"/>
              <a:t>promises unbelievable, contradicting desire to have promise believed</a:t>
            </a:r>
          </a:p>
          <a:p>
            <a:pPr eaLnBrk="1" hangingPunct="1">
              <a:lnSpc>
                <a:spcPct val="90000"/>
              </a:lnSpc>
            </a:pPr>
            <a:r>
              <a:rPr lang="en-US" altLang="en-US" sz="2400"/>
              <a:t>The rule is flawed. The answer to the question is “No.”</a:t>
            </a:r>
          </a:p>
        </p:txBody>
      </p:sp>
    </p:spTree>
    <p:extLst>
      <p:ext uri="{BB962C8B-B14F-4D97-AF65-F5344CB8AC3E}">
        <p14:creationId xmlns:p14="http://schemas.microsoft.com/office/powerpoint/2010/main" val="1421786567"/>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3">
            <a:extLst>
              <a:ext uri="{FF2B5EF4-FFF2-40B4-BE49-F238E27FC236}">
                <a16:creationId xmlns:a16="http://schemas.microsoft.com/office/drawing/2014/main" id="{0F818F75-9146-4673-81D2-56BB9430B18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3-25</a:t>
            </a:r>
          </a:p>
        </p:txBody>
      </p:sp>
      <p:sp>
        <p:nvSpPr>
          <p:cNvPr id="38915" name="Rectangle 2">
            <a:extLst>
              <a:ext uri="{FF2B5EF4-FFF2-40B4-BE49-F238E27FC236}">
                <a16:creationId xmlns:a16="http://schemas.microsoft.com/office/drawing/2014/main" id="{57713770-AD43-48B3-B8C4-ABA26A3FEAD7}"/>
              </a:ext>
            </a:extLst>
          </p:cNvPr>
          <p:cNvSpPr>
            <a:spLocks noGrp="1" noChangeArrowheads="1"/>
          </p:cNvSpPr>
          <p:nvPr>
            <p:ph type="title"/>
          </p:nvPr>
        </p:nvSpPr>
        <p:spPr/>
        <p:txBody>
          <a:bodyPr/>
          <a:lstStyle/>
          <a:p>
            <a:pPr eaLnBrk="1" hangingPunct="1"/>
            <a:r>
              <a:rPr lang="en-US" altLang="en-US"/>
              <a:t>Forms of Direct Censorship</a:t>
            </a:r>
          </a:p>
        </p:txBody>
      </p:sp>
      <p:sp>
        <p:nvSpPr>
          <p:cNvPr id="38916" name="Rectangle 3">
            <a:extLst>
              <a:ext uri="{FF2B5EF4-FFF2-40B4-BE49-F238E27FC236}">
                <a16:creationId xmlns:a16="http://schemas.microsoft.com/office/drawing/2014/main" id="{E8119EFF-48AF-4F77-B37E-DBD23D6A3757}"/>
              </a:ext>
            </a:extLst>
          </p:cNvPr>
          <p:cNvSpPr>
            <a:spLocks noGrp="1" noChangeArrowheads="1"/>
          </p:cNvSpPr>
          <p:nvPr>
            <p:ph type="body" idx="1"/>
          </p:nvPr>
        </p:nvSpPr>
        <p:spPr/>
        <p:txBody>
          <a:bodyPr/>
          <a:lstStyle/>
          <a:p>
            <a:pPr eaLnBrk="1" hangingPunct="1"/>
            <a:r>
              <a:rPr lang="en-US" altLang="en-US"/>
              <a:t>Government monopolization</a:t>
            </a:r>
          </a:p>
          <a:p>
            <a:pPr eaLnBrk="1" hangingPunct="1"/>
            <a:r>
              <a:rPr lang="en-US" altLang="en-US"/>
              <a:t>Prepublication review</a:t>
            </a:r>
          </a:p>
          <a:p>
            <a:pPr eaLnBrk="1" hangingPunct="1"/>
            <a:r>
              <a:rPr lang="en-US" altLang="en-US"/>
              <a:t>Licensing and registration</a:t>
            </a:r>
          </a:p>
        </p:txBody>
      </p:sp>
    </p:spTree>
    <p:extLst>
      <p:ext uri="{BB962C8B-B14F-4D97-AF65-F5344CB8AC3E}">
        <p14:creationId xmlns:p14="http://schemas.microsoft.com/office/powerpoint/2010/main" val="3404907483"/>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3">
            <a:extLst>
              <a:ext uri="{FF2B5EF4-FFF2-40B4-BE49-F238E27FC236}">
                <a16:creationId xmlns:a16="http://schemas.microsoft.com/office/drawing/2014/main" id="{83EB6561-CF6C-4AB2-AC79-87B975F0099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3-26</a:t>
            </a:r>
          </a:p>
        </p:txBody>
      </p:sp>
      <p:sp>
        <p:nvSpPr>
          <p:cNvPr id="39939" name="Rectangle 2">
            <a:extLst>
              <a:ext uri="{FF2B5EF4-FFF2-40B4-BE49-F238E27FC236}">
                <a16:creationId xmlns:a16="http://schemas.microsoft.com/office/drawing/2014/main" id="{48FD607E-A7CF-437A-BDA8-CFAA2B73A6AD}"/>
              </a:ext>
            </a:extLst>
          </p:cNvPr>
          <p:cNvSpPr>
            <a:spLocks noGrp="1" noChangeArrowheads="1"/>
          </p:cNvSpPr>
          <p:nvPr>
            <p:ph type="title"/>
          </p:nvPr>
        </p:nvSpPr>
        <p:spPr/>
        <p:txBody>
          <a:bodyPr/>
          <a:lstStyle/>
          <a:p>
            <a:pPr eaLnBrk="1" hangingPunct="1"/>
            <a:r>
              <a:rPr lang="en-US" altLang="en-US"/>
              <a:t>Self-censorship</a:t>
            </a:r>
          </a:p>
        </p:txBody>
      </p:sp>
      <p:sp>
        <p:nvSpPr>
          <p:cNvPr id="39940" name="Rectangle 3">
            <a:extLst>
              <a:ext uri="{FF2B5EF4-FFF2-40B4-BE49-F238E27FC236}">
                <a16:creationId xmlns:a16="http://schemas.microsoft.com/office/drawing/2014/main" id="{806A6784-98F0-4546-A94B-F1E6F5F497C4}"/>
              </a:ext>
            </a:extLst>
          </p:cNvPr>
          <p:cNvSpPr>
            <a:spLocks noGrp="1" noChangeArrowheads="1"/>
          </p:cNvSpPr>
          <p:nvPr>
            <p:ph type="body" idx="1"/>
          </p:nvPr>
        </p:nvSpPr>
        <p:spPr/>
        <p:txBody>
          <a:bodyPr/>
          <a:lstStyle/>
          <a:p>
            <a:pPr eaLnBrk="1" hangingPunct="1">
              <a:lnSpc>
                <a:spcPct val="90000"/>
              </a:lnSpc>
            </a:pPr>
            <a:r>
              <a:rPr lang="en-US" altLang="en-US"/>
              <a:t>Most common form of censorship</a:t>
            </a:r>
          </a:p>
          <a:p>
            <a:pPr eaLnBrk="1" hangingPunct="1">
              <a:lnSpc>
                <a:spcPct val="90000"/>
              </a:lnSpc>
            </a:pPr>
            <a:r>
              <a:rPr lang="en-US" altLang="en-US"/>
              <a:t>Group decides for itself not to publish</a:t>
            </a:r>
          </a:p>
          <a:p>
            <a:pPr eaLnBrk="1" hangingPunct="1">
              <a:lnSpc>
                <a:spcPct val="90000"/>
              </a:lnSpc>
            </a:pPr>
            <a:r>
              <a:rPr lang="en-US" altLang="en-US"/>
              <a:t>Reasons</a:t>
            </a:r>
          </a:p>
          <a:p>
            <a:pPr lvl="1" eaLnBrk="1" hangingPunct="1">
              <a:lnSpc>
                <a:spcPct val="90000"/>
              </a:lnSpc>
            </a:pPr>
            <a:r>
              <a:rPr lang="en-US" altLang="en-US"/>
              <a:t>Avoid subsequent persecution</a:t>
            </a:r>
          </a:p>
          <a:p>
            <a:pPr lvl="1" eaLnBrk="1" hangingPunct="1">
              <a:lnSpc>
                <a:spcPct val="90000"/>
              </a:lnSpc>
            </a:pPr>
            <a:r>
              <a:rPr lang="en-US" altLang="en-US"/>
              <a:t>Maintain good relations with government officials (sources of information)</a:t>
            </a:r>
          </a:p>
          <a:p>
            <a:pPr eaLnBrk="1" hangingPunct="1">
              <a:lnSpc>
                <a:spcPct val="90000"/>
              </a:lnSpc>
            </a:pPr>
            <a:r>
              <a:rPr lang="en-US" altLang="en-US"/>
              <a:t>Ratings systems created to advise potential audience</a:t>
            </a:r>
          </a:p>
          <a:p>
            <a:pPr lvl="1" eaLnBrk="1" hangingPunct="1">
              <a:lnSpc>
                <a:spcPct val="90000"/>
              </a:lnSpc>
            </a:pPr>
            <a:r>
              <a:rPr lang="en-US" altLang="en-US"/>
              <a:t>Movies, TVs, CDs, video games</a:t>
            </a:r>
          </a:p>
          <a:p>
            <a:pPr lvl="1" eaLnBrk="1" hangingPunct="1">
              <a:lnSpc>
                <a:spcPct val="90000"/>
              </a:lnSpc>
            </a:pPr>
            <a:r>
              <a:rPr lang="en-US" altLang="en-US" b="1" i="1"/>
              <a:t>Not</a:t>
            </a:r>
            <a:r>
              <a:rPr lang="en-US" altLang="en-US"/>
              <a:t> the Web</a:t>
            </a:r>
          </a:p>
        </p:txBody>
      </p:sp>
    </p:spTree>
    <p:extLst>
      <p:ext uri="{BB962C8B-B14F-4D97-AF65-F5344CB8AC3E}">
        <p14:creationId xmlns:p14="http://schemas.microsoft.com/office/powerpoint/2010/main" val="3832355340"/>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3">
            <a:extLst>
              <a:ext uri="{FF2B5EF4-FFF2-40B4-BE49-F238E27FC236}">
                <a16:creationId xmlns:a16="http://schemas.microsoft.com/office/drawing/2014/main" id="{FC1E4FA5-F5F5-4D94-B434-13B98BE8CC6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3-27</a:t>
            </a:r>
          </a:p>
        </p:txBody>
      </p:sp>
      <p:sp>
        <p:nvSpPr>
          <p:cNvPr id="40963" name="Rectangle 2">
            <a:extLst>
              <a:ext uri="{FF2B5EF4-FFF2-40B4-BE49-F238E27FC236}">
                <a16:creationId xmlns:a16="http://schemas.microsoft.com/office/drawing/2014/main" id="{A3EC8C02-0DC1-4A6B-8A09-EB4E106E50AA}"/>
              </a:ext>
            </a:extLst>
          </p:cNvPr>
          <p:cNvSpPr>
            <a:spLocks noGrp="1" noChangeArrowheads="1"/>
          </p:cNvSpPr>
          <p:nvPr>
            <p:ph type="title"/>
          </p:nvPr>
        </p:nvSpPr>
        <p:spPr/>
        <p:txBody>
          <a:bodyPr/>
          <a:lstStyle/>
          <a:p>
            <a:pPr eaLnBrk="1" hangingPunct="1"/>
            <a:r>
              <a:rPr lang="en-US" altLang="en-US"/>
              <a:t>Challenges Posed by the Internet</a:t>
            </a:r>
          </a:p>
        </p:txBody>
      </p:sp>
      <p:sp>
        <p:nvSpPr>
          <p:cNvPr id="40964" name="Rectangle 3">
            <a:extLst>
              <a:ext uri="{FF2B5EF4-FFF2-40B4-BE49-F238E27FC236}">
                <a16:creationId xmlns:a16="http://schemas.microsoft.com/office/drawing/2014/main" id="{6D8E3EE3-D121-48AE-A5E8-5EE824C2AC64}"/>
              </a:ext>
            </a:extLst>
          </p:cNvPr>
          <p:cNvSpPr>
            <a:spLocks noGrp="1" noChangeArrowheads="1"/>
          </p:cNvSpPr>
          <p:nvPr>
            <p:ph type="body" idx="1"/>
          </p:nvPr>
        </p:nvSpPr>
        <p:spPr/>
        <p:txBody>
          <a:bodyPr/>
          <a:lstStyle/>
          <a:p>
            <a:pPr eaLnBrk="1" hangingPunct="1"/>
            <a:r>
              <a:rPr lang="en-US" altLang="en-US"/>
              <a:t>Many-to-many communications</a:t>
            </a:r>
          </a:p>
          <a:p>
            <a:pPr eaLnBrk="1" hangingPunct="1"/>
            <a:r>
              <a:rPr lang="en-US" altLang="en-US"/>
              <a:t>Dynamic connections</a:t>
            </a:r>
          </a:p>
          <a:p>
            <a:pPr eaLnBrk="1" hangingPunct="1"/>
            <a:r>
              <a:rPr lang="en-US" altLang="en-US"/>
              <a:t>Huge numbers of Web sites</a:t>
            </a:r>
          </a:p>
          <a:p>
            <a:pPr eaLnBrk="1" hangingPunct="1"/>
            <a:r>
              <a:rPr lang="en-US" altLang="en-US"/>
              <a:t>Extends beyond national borders, laws</a:t>
            </a:r>
          </a:p>
          <a:p>
            <a:pPr eaLnBrk="1" hangingPunct="1"/>
            <a:r>
              <a:rPr lang="en-US" altLang="en-US"/>
              <a:t>Hard to distinguish between minors and adults</a:t>
            </a:r>
          </a:p>
        </p:txBody>
      </p:sp>
    </p:spTree>
    <p:extLst>
      <p:ext uri="{BB962C8B-B14F-4D97-AF65-F5344CB8AC3E}">
        <p14:creationId xmlns:p14="http://schemas.microsoft.com/office/powerpoint/2010/main" val="2429491701"/>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3">
            <a:extLst>
              <a:ext uri="{FF2B5EF4-FFF2-40B4-BE49-F238E27FC236}">
                <a16:creationId xmlns:a16="http://schemas.microsoft.com/office/drawing/2014/main" id="{05EA6202-870B-499A-B8C0-4F204561131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3-28</a:t>
            </a:r>
          </a:p>
        </p:txBody>
      </p:sp>
      <p:sp>
        <p:nvSpPr>
          <p:cNvPr id="41987" name="Rectangle 2">
            <a:extLst>
              <a:ext uri="{FF2B5EF4-FFF2-40B4-BE49-F238E27FC236}">
                <a16:creationId xmlns:a16="http://schemas.microsoft.com/office/drawing/2014/main" id="{6AF22190-ACC2-4769-8F0D-99179C022B33}"/>
              </a:ext>
            </a:extLst>
          </p:cNvPr>
          <p:cNvSpPr>
            <a:spLocks noGrp="1" noChangeArrowheads="1"/>
          </p:cNvSpPr>
          <p:nvPr>
            <p:ph type="title"/>
          </p:nvPr>
        </p:nvSpPr>
        <p:spPr>
          <a:xfrm>
            <a:off x="1981200" y="76200"/>
            <a:ext cx="8305800" cy="1219200"/>
          </a:xfrm>
        </p:spPr>
        <p:txBody>
          <a:bodyPr/>
          <a:lstStyle/>
          <a:p>
            <a:pPr eaLnBrk="1" hangingPunct="1"/>
            <a:r>
              <a:rPr lang="en-US" altLang="en-US" sz="2800"/>
              <a:t>Governmental Filtering and Surveillance</a:t>
            </a:r>
          </a:p>
        </p:txBody>
      </p:sp>
      <p:sp>
        <p:nvSpPr>
          <p:cNvPr id="41988" name="Rectangle 3">
            <a:extLst>
              <a:ext uri="{FF2B5EF4-FFF2-40B4-BE49-F238E27FC236}">
                <a16:creationId xmlns:a16="http://schemas.microsoft.com/office/drawing/2014/main" id="{EA8FA5D5-C542-44D6-841F-4813148FFB03}"/>
              </a:ext>
            </a:extLst>
          </p:cNvPr>
          <p:cNvSpPr>
            <a:spLocks noGrp="1" noChangeArrowheads="1"/>
          </p:cNvSpPr>
          <p:nvPr>
            <p:ph type="body" idx="1"/>
          </p:nvPr>
        </p:nvSpPr>
        <p:spPr/>
        <p:txBody>
          <a:bodyPr/>
          <a:lstStyle/>
          <a:p>
            <a:pPr eaLnBrk="1" hangingPunct="1"/>
            <a:r>
              <a:rPr lang="en-US" altLang="en-US" sz="2400"/>
              <a:t>North Korea: Internet virtually inaccessible</a:t>
            </a:r>
          </a:p>
          <a:p>
            <a:pPr eaLnBrk="1" hangingPunct="1"/>
            <a:r>
              <a:rPr lang="en-US" altLang="en-US" sz="2400"/>
              <a:t>Saudi Arabia: centralized control center</a:t>
            </a:r>
          </a:p>
          <a:p>
            <a:pPr eaLnBrk="1" hangingPunct="1"/>
            <a:r>
              <a:rPr lang="en-US" altLang="en-US" sz="2400"/>
              <a:t>China</a:t>
            </a:r>
          </a:p>
          <a:p>
            <a:pPr lvl="1" eaLnBrk="1" hangingPunct="1"/>
            <a:r>
              <a:rPr lang="en-US" altLang="en-US" sz="2000"/>
              <a:t>Blocks Internet access at times of social unrest</a:t>
            </a:r>
          </a:p>
          <a:p>
            <a:pPr lvl="1" eaLnBrk="1" hangingPunct="1"/>
            <a:r>
              <a:rPr lang="en-US" altLang="en-US" sz="2000"/>
              <a:t>Has “one of most sophisticated filtering systems in the world”</a:t>
            </a:r>
          </a:p>
          <a:p>
            <a:pPr eaLnBrk="1" hangingPunct="1"/>
            <a:r>
              <a:rPr lang="en-US" altLang="en-US" sz="2400"/>
              <a:t>Germany: Forbids access to neo-Nazi sites</a:t>
            </a:r>
          </a:p>
          <a:p>
            <a:pPr eaLnBrk="1" hangingPunct="1"/>
            <a:r>
              <a:rPr lang="en-US" altLang="en-US" sz="2400"/>
              <a:t>United States: Repeated efforts to limit access of minors to pornography</a:t>
            </a:r>
          </a:p>
        </p:txBody>
      </p:sp>
    </p:spTree>
    <p:extLst>
      <p:ext uri="{BB962C8B-B14F-4D97-AF65-F5344CB8AC3E}">
        <p14:creationId xmlns:p14="http://schemas.microsoft.com/office/powerpoint/2010/main" val="1411921291"/>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3">
            <a:extLst>
              <a:ext uri="{FF2B5EF4-FFF2-40B4-BE49-F238E27FC236}">
                <a16:creationId xmlns:a16="http://schemas.microsoft.com/office/drawing/2014/main" id="{EB46A9D7-3AF7-4319-A9A6-D37F75F9DC2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3-29</a:t>
            </a:r>
          </a:p>
        </p:txBody>
      </p:sp>
      <p:sp>
        <p:nvSpPr>
          <p:cNvPr id="43011" name="Rectangle 2">
            <a:extLst>
              <a:ext uri="{FF2B5EF4-FFF2-40B4-BE49-F238E27FC236}">
                <a16:creationId xmlns:a16="http://schemas.microsoft.com/office/drawing/2014/main" id="{4A942407-590F-467E-A391-8792AB69B797}"/>
              </a:ext>
            </a:extLst>
          </p:cNvPr>
          <p:cNvSpPr>
            <a:spLocks noGrp="1" noChangeArrowheads="1"/>
          </p:cNvSpPr>
          <p:nvPr>
            <p:ph type="title"/>
          </p:nvPr>
        </p:nvSpPr>
        <p:spPr/>
        <p:txBody>
          <a:bodyPr/>
          <a:lstStyle/>
          <a:p>
            <a:pPr eaLnBrk="1" hangingPunct="1"/>
            <a:r>
              <a:rPr lang="en-US" altLang="en-US"/>
              <a:t>Ethical Perspectives on Censorship</a:t>
            </a:r>
          </a:p>
        </p:txBody>
      </p:sp>
      <p:sp>
        <p:nvSpPr>
          <p:cNvPr id="43012" name="Rectangle 3">
            <a:extLst>
              <a:ext uri="{FF2B5EF4-FFF2-40B4-BE49-F238E27FC236}">
                <a16:creationId xmlns:a16="http://schemas.microsoft.com/office/drawing/2014/main" id="{4F616926-7001-48B8-8BC3-ADB6E48D8424}"/>
              </a:ext>
            </a:extLst>
          </p:cNvPr>
          <p:cNvSpPr>
            <a:spLocks noGrp="1" noChangeArrowheads="1"/>
          </p:cNvSpPr>
          <p:nvPr>
            <p:ph type="body" idx="1"/>
          </p:nvPr>
        </p:nvSpPr>
        <p:spPr/>
        <p:txBody>
          <a:bodyPr/>
          <a:lstStyle/>
          <a:p>
            <a:pPr eaLnBrk="1" hangingPunct="1"/>
            <a:r>
              <a:rPr lang="en-US" altLang="en-US"/>
              <a:t>Kant opposed censorship</a:t>
            </a:r>
          </a:p>
          <a:p>
            <a:pPr lvl="1" eaLnBrk="1" hangingPunct="1"/>
            <a:r>
              <a:rPr lang="en-US" altLang="en-US"/>
              <a:t>Enlightenment thinker</a:t>
            </a:r>
          </a:p>
          <a:p>
            <a:pPr lvl="1" eaLnBrk="1" hangingPunct="1"/>
            <a:r>
              <a:rPr lang="en-US" altLang="en-US"/>
              <a:t>“Have courage to use your own reason”</a:t>
            </a:r>
          </a:p>
          <a:p>
            <a:pPr eaLnBrk="1" hangingPunct="1"/>
            <a:r>
              <a:rPr lang="en-US" altLang="en-US"/>
              <a:t>Mill opposed censorship</a:t>
            </a:r>
          </a:p>
          <a:p>
            <a:pPr lvl="1" eaLnBrk="1" hangingPunct="1"/>
            <a:r>
              <a:rPr lang="en-US" altLang="en-US"/>
              <a:t>No one is infallible</a:t>
            </a:r>
          </a:p>
          <a:p>
            <a:pPr lvl="1" eaLnBrk="1" hangingPunct="1"/>
            <a:r>
              <a:rPr lang="en-US" altLang="en-US"/>
              <a:t>Any opinion may contain a kernel of truth</a:t>
            </a:r>
          </a:p>
          <a:p>
            <a:pPr lvl="1" eaLnBrk="1" hangingPunct="1"/>
            <a:r>
              <a:rPr lang="en-US" altLang="en-US"/>
              <a:t>Truth revealed in class of ideas</a:t>
            </a:r>
          </a:p>
          <a:p>
            <a:pPr lvl="1" eaLnBrk="1" hangingPunct="1"/>
            <a:r>
              <a:rPr lang="en-US" altLang="en-US"/>
              <a:t>Ideas resulting from discourse are more influential</a:t>
            </a:r>
          </a:p>
        </p:txBody>
      </p:sp>
    </p:spTree>
    <p:extLst>
      <p:ext uri="{BB962C8B-B14F-4D97-AF65-F5344CB8AC3E}">
        <p14:creationId xmlns:p14="http://schemas.microsoft.com/office/powerpoint/2010/main" val="3429336254"/>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3">
            <a:extLst>
              <a:ext uri="{FF2B5EF4-FFF2-40B4-BE49-F238E27FC236}">
                <a16:creationId xmlns:a16="http://schemas.microsoft.com/office/drawing/2014/main" id="{A9B988D7-2790-44E6-A72C-ECE5775382A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3-30</a:t>
            </a:r>
          </a:p>
        </p:txBody>
      </p:sp>
      <p:sp>
        <p:nvSpPr>
          <p:cNvPr id="44035" name="Rectangle 2">
            <a:extLst>
              <a:ext uri="{FF2B5EF4-FFF2-40B4-BE49-F238E27FC236}">
                <a16:creationId xmlns:a16="http://schemas.microsoft.com/office/drawing/2014/main" id="{6E4696E9-9A94-4DBA-B38B-E422AE85167A}"/>
              </a:ext>
            </a:extLst>
          </p:cNvPr>
          <p:cNvSpPr>
            <a:spLocks noGrp="1" noChangeArrowheads="1"/>
          </p:cNvSpPr>
          <p:nvPr>
            <p:ph type="title"/>
          </p:nvPr>
        </p:nvSpPr>
        <p:spPr/>
        <p:txBody>
          <a:bodyPr/>
          <a:lstStyle/>
          <a:p>
            <a:pPr eaLnBrk="1" hangingPunct="1"/>
            <a:r>
              <a:rPr lang="en-US" altLang="en-US"/>
              <a:t>Mill’s Principle of Harm</a:t>
            </a:r>
          </a:p>
        </p:txBody>
      </p:sp>
      <p:sp>
        <p:nvSpPr>
          <p:cNvPr id="44036" name="Text Box 4">
            <a:extLst>
              <a:ext uri="{FF2B5EF4-FFF2-40B4-BE49-F238E27FC236}">
                <a16:creationId xmlns:a16="http://schemas.microsoft.com/office/drawing/2014/main" id="{7F970EF6-AAF2-49F9-A56A-4D592C5B7851}"/>
              </a:ext>
            </a:extLst>
          </p:cNvPr>
          <p:cNvSpPr txBox="1">
            <a:spLocks noChangeArrowheads="1"/>
          </p:cNvSpPr>
          <p:nvPr/>
        </p:nvSpPr>
        <p:spPr bwMode="auto">
          <a:xfrm>
            <a:off x="2362201" y="1676400"/>
            <a:ext cx="6386685"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2800"/>
              <a:t>“The only ground on which intervention</a:t>
            </a:r>
          </a:p>
          <a:p>
            <a:pPr>
              <a:spcBef>
                <a:spcPct val="0"/>
              </a:spcBef>
              <a:buClrTx/>
              <a:buFontTx/>
              <a:buNone/>
            </a:pPr>
            <a:r>
              <a:rPr lang="en-US" altLang="en-US" sz="2800"/>
              <a:t>is justified is to prevent harm to others;</a:t>
            </a:r>
          </a:p>
          <a:p>
            <a:pPr>
              <a:spcBef>
                <a:spcPct val="0"/>
              </a:spcBef>
              <a:buClrTx/>
              <a:buFontTx/>
              <a:buNone/>
            </a:pPr>
            <a:r>
              <a:rPr lang="en-US" altLang="en-US" sz="2800"/>
              <a:t>the individual’s own good is not a</a:t>
            </a:r>
          </a:p>
          <a:p>
            <a:pPr>
              <a:spcBef>
                <a:spcPct val="0"/>
              </a:spcBef>
              <a:buClrTx/>
              <a:buFontTx/>
              <a:buNone/>
            </a:pPr>
            <a:r>
              <a:rPr lang="en-US" altLang="en-US" sz="2800"/>
              <a:t>sufficient condition.”</a:t>
            </a:r>
          </a:p>
        </p:txBody>
      </p:sp>
    </p:spTree>
    <p:extLst>
      <p:ext uri="{BB962C8B-B14F-4D97-AF65-F5344CB8AC3E}">
        <p14:creationId xmlns:p14="http://schemas.microsoft.com/office/powerpoint/2010/main" val="756988973"/>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smtClean="0"/>
              <a:t>Chapter 4</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6153262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4-8</a:t>
            </a:r>
          </a:p>
        </p:txBody>
      </p:sp>
      <p:sp>
        <p:nvSpPr>
          <p:cNvPr id="22531" name="Rectangle 2"/>
          <p:cNvSpPr>
            <a:spLocks noGrp="1" noChangeArrowheads="1"/>
          </p:cNvSpPr>
          <p:nvPr>
            <p:ph type="title"/>
          </p:nvPr>
        </p:nvSpPr>
        <p:spPr/>
        <p:txBody>
          <a:bodyPr/>
          <a:lstStyle/>
          <a:p>
            <a:pPr eaLnBrk="1" hangingPunct="1"/>
            <a:r>
              <a:rPr lang="en-US" altLang="en-US" smtClean="0"/>
              <a:t>What Is Intellectual Property?</a:t>
            </a:r>
          </a:p>
        </p:txBody>
      </p:sp>
      <p:sp>
        <p:nvSpPr>
          <p:cNvPr id="22532" name="Rectangle 3"/>
          <p:cNvSpPr>
            <a:spLocks noGrp="1" noChangeArrowheads="1"/>
          </p:cNvSpPr>
          <p:nvPr>
            <p:ph type="body" idx="1"/>
          </p:nvPr>
        </p:nvSpPr>
        <p:spPr>
          <a:xfrm>
            <a:off x="1981200" y="1447800"/>
            <a:ext cx="8305800" cy="4114800"/>
          </a:xfrm>
        </p:spPr>
        <p:txBody>
          <a:bodyPr/>
          <a:lstStyle/>
          <a:p>
            <a:pPr eaLnBrk="1" hangingPunct="1"/>
            <a:r>
              <a:rPr lang="en-US" altLang="en-US"/>
              <a:t>Intellectual property: any unique product of the human intellect that has commercial value</a:t>
            </a:r>
          </a:p>
          <a:p>
            <a:pPr lvl="1" eaLnBrk="1" hangingPunct="1"/>
            <a:r>
              <a:rPr lang="en-US" altLang="en-US"/>
              <a:t>Books, songs, movies</a:t>
            </a:r>
          </a:p>
          <a:p>
            <a:pPr lvl="1" eaLnBrk="1" hangingPunct="1"/>
            <a:r>
              <a:rPr lang="en-US" altLang="en-US"/>
              <a:t>Paintings, drawings</a:t>
            </a:r>
          </a:p>
          <a:p>
            <a:pPr lvl="1" eaLnBrk="1" hangingPunct="1"/>
            <a:r>
              <a:rPr lang="en-US" altLang="en-US"/>
              <a:t>Inventions, chemical formulas, computer programs</a:t>
            </a:r>
          </a:p>
          <a:p>
            <a:pPr eaLnBrk="1" hangingPunct="1"/>
            <a:r>
              <a:rPr lang="en-US" altLang="en-US"/>
              <a:t>Intellectual property ≠ physical manifestation</a:t>
            </a:r>
          </a:p>
          <a:p>
            <a:pPr eaLnBrk="1" hangingPunct="1"/>
            <a:r>
              <a:rPr lang="en-US" altLang="en-US"/>
              <a:t>Does right to own property extend to intellectual property?</a:t>
            </a:r>
          </a:p>
          <a:p>
            <a:pPr eaLnBrk="1" hangingPunct="1">
              <a:buFont typeface="Times" panose="02020603050405020304" pitchFamily="18" charset="0"/>
              <a:buNone/>
            </a:pPr>
            <a:endParaRPr lang="en-US" altLang="en-US"/>
          </a:p>
        </p:txBody>
      </p:sp>
    </p:spTree>
    <p:extLst>
      <p:ext uri="{BB962C8B-B14F-4D97-AF65-F5344CB8AC3E}">
        <p14:creationId xmlns:p14="http://schemas.microsoft.com/office/powerpoint/2010/main" val="3123956075"/>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4-9</a:t>
            </a:r>
          </a:p>
        </p:txBody>
      </p:sp>
      <p:sp>
        <p:nvSpPr>
          <p:cNvPr id="23555" name="Rectangle 2"/>
          <p:cNvSpPr>
            <a:spLocks noGrp="1" noChangeArrowheads="1"/>
          </p:cNvSpPr>
          <p:nvPr>
            <p:ph type="title"/>
          </p:nvPr>
        </p:nvSpPr>
        <p:spPr/>
        <p:txBody>
          <a:bodyPr/>
          <a:lstStyle/>
          <a:p>
            <a:pPr eaLnBrk="1" hangingPunct="1"/>
            <a:r>
              <a:rPr lang="en-US" altLang="en-US" smtClean="0"/>
              <a:t>Property Rights</a:t>
            </a:r>
          </a:p>
        </p:txBody>
      </p:sp>
      <p:sp>
        <p:nvSpPr>
          <p:cNvPr id="23556" name="Rectangle 3"/>
          <p:cNvSpPr>
            <a:spLocks noGrp="1" noChangeArrowheads="1"/>
          </p:cNvSpPr>
          <p:nvPr>
            <p:ph type="body" idx="1"/>
          </p:nvPr>
        </p:nvSpPr>
        <p:spPr>
          <a:xfrm>
            <a:off x="1981200" y="1219200"/>
            <a:ext cx="8382000" cy="4953000"/>
          </a:xfrm>
        </p:spPr>
        <p:txBody>
          <a:bodyPr/>
          <a:lstStyle/>
          <a:p>
            <a:pPr eaLnBrk="1" hangingPunct="1"/>
            <a:r>
              <a:rPr lang="en-US" altLang="en-US"/>
              <a:t>Locke: </a:t>
            </a:r>
            <a:r>
              <a:rPr lang="en-US" altLang="en-US" i="1"/>
              <a:t>The Second Treatise of Government</a:t>
            </a:r>
          </a:p>
          <a:p>
            <a:pPr eaLnBrk="1" hangingPunct="1"/>
            <a:r>
              <a:rPr lang="en-US" altLang="en-US"/>
              <a:t>People have a right…</a:t>
            </a:r>
          </a:p>
          <a:p>
            <a:pPr lvl="1" eaLnBrk="1" hangingPunct="1"/>
            <a:r>
              <a:rPr lang="en-US" altLang="en-US" sz="2600"/>
              <a:t>to property in their own person</a:t>
            </a:r>
          </a:p>
          <a:p>
            <a:pPr lvl="1" eaLnBrk="1" hangingPunct="1"/>
            <a:r>
              <a:rPr lang="en-US" altLang="en-US" sz="2600"/>
              <a:t>to their own labor</a:t>
            </a:r>
          </a:p>
          <a:p>
            <a:pPr lvl="1" eaLnBrk="1" hangingPunct="1"/>
            <a:r>
              <a:rPr lang="en-US" altLang="en-US" sz="2600"/>
              <a:t>to things which they remove from Nature through their labor</a:t>
            </a:r>
          </a:p>
          <a:p>
            <a:pPr eaLnBrk="1" hangingPunct="1"/>
            <a:r>
              <a:rPr lang="en-US" altLang="en-US"/>
              <a:t>As long as…</a:t>
            </a:r>
          </a:p>
          <a:p>
            <a:pPr lvl="1" eaLnBrk="1" hangingPunct="1"/>
            <a:r>
              <a:rPr lang="en-US" altLang="en-US" sz="2600"/>
              <a:t>nobody claims more property than they can use</a:t>
            </a:r>
          </a:p>
          <a:p>
            <a:pPr lvl="1" eaLnBrk="1" hangingPunct="1"/>
            <a:r>
              <a:rPr lang="en-US" altLang="en-US" sz="2600"/>
              <a:t>after someone removes something from common state, there is plenty left over</a:t>
            </a:r>
          </a:p>
        </p:txBody>
      </p:sp>
    </p:spTree>
    <p:extLst>
      <p:ext uri="{BB962C8B-B14F-4D97-AF65-F5344CB8AC3E}">
        <p14:creationId xmlns:p14="http://schemas.microsoft.com/office/powerpoint/2010/main" val="2101219994"/>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noChangeArrowheads="1"/>
          </p:cNvSpPr>
          <p:nvPr>
            <p:ph type="title"/>
          </p:nvPr>
        </p:nvSpPr>
        <p:spPr>
          <a:xfrm>
            <a:off x="1981200" y="76200"/>
            <a:ext cx="8305800" cy="6096000"/>
          </a:xfrm>
        </p:spPr>
        <p:txBody>
          <a:bodyPr/>
          <a:lstStyle/>
          <a:p>
            <a:pPr eaLnBrk="1" hangingPunct="1"/>
            <a:r>
              <a:rPr lang="en-US" altLang="en-US" smtClean="0"/>
              <a:t>4.4 Fair Use</a:t>
            </a:r>
          </a:p>
        </p:txBody>
      </p:sp>
      <p:sp>
        <p:nvSpPr>
          <p:cNvPr id="50179"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4-32</a:t>
            </a:r>
          </a:p>
        </p:txBody>
      </p:sp>
    </p:spTree>
    <p:extLst>
      <p:ext uri="{BB962C8B-B14F-4D97-AF65-F5344CB8AC3E}">
        <p14:creationId xmlns:p14="http://schemas.microsoft.com/office/powerpoint/2010/main" val="1603670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C9EF1A03-1E14-4351-9B51-AEADAE8D33E7}"/>
              </a:ext>
            </a:extLst>
          </p:cNvPr>
          <p:cNvSpPr>
            <a:spLocks noGrp="1"/>
          </p:cNvSpPr>
          <p:nvPr>
            <p:ph type="title"/>
          </p:nvPr>
        </p:nvSpPr>
        <p:spPr/>
        <p:txBody>
          <a:bodyPr/>
          <a:lstStyle/>
          <a:p>
            <a:r>
              <a:rPr lang="en-US" altLang="en-US"/>
              <a:t>Another Way to Reason It Out</a:t>
            </a:r>
          </a:p>
        </p:txBody>
      </p:sp>
      <p:sp>
        <p:nvSpPr>
          <p:cNvPr id="43011" name="Content Placeholder 2">
            <a:extLst>
              <a:ext uri="{FF2B5EF4-FFF2-40B4-BE49-F238E27FC236}">
                <a16:creationId xmlns:a16="http://schemas.microsoft.com/office/drawing/2014/main" id="{4420FA39-3ECE-4D15-979F-56F0C2260D4C}"/>
              </a:ext>
            </a:extLst>
          </p:cNvPr>
          <p:cNvSpPr>
            <a:spLocks noGrp="1"/>
          </p:cNvSpPr>
          <p:nvPr>
            <p:ph idx="1"/>
          </p:nvPr>
        </p:nvSpPr>
        <p:spPr/>
        <p:txBody>
          <a:bodyPr/>
          <a:lstStyle/>
          <a:p>
            <a:r>
              <a:rPr lang="en-US" altLang="en-US" sz="2400"/>
              <a:t>Question: Can I make a promise with the intention of breaking it later?</a:t>
            </a:r>
          </a:p>
          <a:p>
            <a:r>
              <a:rPr lang="en-US" altLang="en-US" sz="2400"/>
              <a:t>I want my false promise to be believed.</a:t>
            </a:r>
          </a:p>
          <a:p>
            <a:r>
              <a:rPr lang="en-US" altLang="en-US" sz="2400"/>
              <a:t>In order for my false promised to be believable, I want everyone except myself to be truthful all the time.</a:t>
            </a:r>
          </a:p>
          <a:p>
            <a:r>
              <a:rPr lang="en-US" altLang="en-US" sz="2400"/>
              <a:t>In other words, I want to </a:t>
            </a:r>
            <a:r>
              <a:rPr lang="en-US" altLang="en-US" sz="2400" u="sng"/>
              <a:t>privilege</a:t>
            </a:r>
            <a:r>
              <a:rPr lang="en-US" altLang="en-US" sz="2400"/>
              <a:t> my needs and desires over those of everyone else.</a:t>
            </a:r>
          </a:p>
          <a:p>
            <a:r>
              <a:rPr lang="en-US" altLang="en-US" sz="2400"/>
              <a:t>Contradiction between what I want to do and what I want others to do.</a:t>
            </a:r>
          </a:p>
          <a:p>
            <a:r>
              <a:rPr lang="en-US" altLang="en-US" sz="2400"/>
              <a:t>Therefore, what I am considering doing is wrong.</a:t>
            </a:r>
          </a:p>
          <a:p>
            <a:endParaRPr lang="en-US" altLang="en-US"/>
          </a:p>
          <a:p>
            <a:endParaRPr lang="en-US" altLang="en-US"/>
          </a:p>
        </p:txBody>
      </p:sp>
      <p:sp>
        <p:nvSpPr>
          <p:cNvPr id="43012" name="Slide Number Placeholder 3">
            <a:extLst>
              <a:ext uri="{FF2B5EF4-FFF2-40B4-BE49-F238E27FC236}">
                <a16:creationId xmlns:a16="http://schemas.microsoft.com/office/drawing/2014/main" id="{6D760889-91A4-46BE-A04A-4181DDAD0D8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2-36</a:t>
            </a:r>
          </a:p>
        </p:txBody>
      </p:sp>
    </p:spTree>
    <p:extLst>
      <p:ext uri="{BB962C8B-B14F-4D97-AF65-F5344CB8AC3E}">
        <p14:creationId xmlns:p14="http://schemas.microsoft.com/office/powerpoint/2010/main" val="40952806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4-33</a:t>
            </a:r>
          </a:p>
        </p:txBody>
      </p:sp>
      <p:sp>
        <p:nvSpPr>
          <p:cNvPr id="51203" name="Rectangle 2"/>
          <p:cNvSpPr>
            <a:spLocks noGrp="1" noChangeArrowheads="1"/>
          </p:cNvSpPr>
          <p:nvPr>
            <p:ph type="title"/>
          </p:nvPr>
        </p:nvSpPr>
        <p:spPr/>
        <p:txBody>
          <a:bodyPr/>
          <a:lstStyle/>
          <a:p>
            <a:pPr eaLnBrk="1" hangingPunct="1"/>
            <a:r>
              <a:rPr lang="en-US" altLang="en-US" smtClean="0"/>
              <a:t>Fair Use Concept</a:t>
            </a:r>
          </a:p>
        </p:txBody>
      </p:sp>
      <p:sp>
        <p:nvSpPr>
          <p:cNvPr id="51204" name="Rectangle 3"/>
          <p:cNvSpPr>
            <a:spLocks noGrp="1" noChangeArrowheads="1"/>
          </p:cNvSpPr>
          <p:nvPr>
            <p:ph type="body" idx="1"/>
          </p:nvPr>
        </p:nvSpPr>
        <p:spPr/>
        <p:txBody>
          <a:bodyPr/>
          <a:lstStyle/>
          <a:p>
            <a:pPr eaLnBrk="1" hangingPunct="1"/>
            <a:r>
              <a:rPr lang="en-US" altLang="en-US" smtClean="0"/>
              <a:t>Sometimes legal to reproduce a copyrighted work without permission</a:t>
            </a:r>
          </a:p>
          <a:p>
            <a:pPr eaLnBrk="1" hangingPunct="1"/>
            <a:r>
              <a:rPr lang="en-US" altLang="en-US" smtClean="0"/>
              <a:t>Courts consider four factors</a:t>
            </a:r>
          </a:p>
          <a:p>
            <a:pPr lvl="1" eaLnBrk="1" hangingPunct="1"/>
            <a:r>
              <a:rPr lang="en-US" altLang="en-US" smtClean="0"/>
              <a:t>Purpose and character of use</a:t>
            </a:r>
          </a:p>
          <a:p>
            <a:pPr lvl="1" eaLnBrk="1" hangingPunct="1"/>
            <a:r>
              <a:rPr lang="en-US" altLang="en-US" smtClean="0"/>
              <a:t>Nature of work</a:t>
            </a:r>
          </a:p>
          <a:p>
            <a:pPr lvl="1" eaLnBrk="1" hangingPunct="1"/>
            <a:r>
              <a:rPr lang="en-US" altLang="en-US" smtClean="0"/>
              <a:t>Amount of work being copied</a:t>
            </a:r>
          </a:p>
          <a:p>
            <a:pPr lvl="1" eaLnBrk="1" hangingPunct="1"/>
            <a:r>
              <a:rPr lang="en-US" altLang="en-US" smtClean="0"/>
              <a:t>Affect on market for work</a:t>
            </a:r>
          </a:p>
        </p:txBody>
      </p:sp>
    </p:spTree>
    <p:extLst>
      <p:ext uri="{BB962C8B-B14F-4D97-AF65-F5344CB8AC3E}">
        <p14:creationId xmlns:p14="http://schemas.microsoft.com/office/powerpoint/2010/main" val="2199511037"/>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4-34</a:t>
            </a:r>
          </a:p>
        </p:txBody>
      </p:sp>
      <p:sp>
        <p:nvSpPr>
          <p:cNvPr id="52227" name="Rectangle 2"/>
          <p:cNvSpPr>
            <a:spLocks noGrp="1" noChangeArrowheads="1"/>
          </p:cNvSpPr>
          <p:nvPr>
            <p:ph type="title"/>
          </p:nvPr>
        </p:nvSpPr>
        <p:spPr/>
        <p:txBody>
          <a:bodyPr/>
          <a:lstStyle/>
          <a:p>
            <a:pPr eaLnBrk="1" hangingPunct="1"/>
            <a:r>
              <a:rPr lang="en-US" altLang="en-US" i="1" smtClean="0"/>
              <a:t>Sony v. Universal City Studios</a:t>
            </a:r>
          </a:p>
        </p:txBody>
      </p:sp>
      <p:sp>
        <p:nvSpPr>
          <p:cNvPr id="52228" name="Rectangle 3"/>
          <p:cNvSpPr>
            <a:spLocks noGrp="1" noChangeArrowheads="1"/>
          </p:cNvSpPr>
          <p:nvPr>
            <p:ph type="body" idx="1"/>
          </p:nvPr>
        </p:nvSpPr>
        <p:spPr/>
        <p:txBody>
          <a:bodyPr/>
          <a:lstStyle/>
          <a:p>
            <a:pPr eaLnBrk="1" hangingPunct="1"/>
            <a:r>
              <a:rPr lang="en-US" altLang="en-US" smtClean="0"/>
              <a:t>Sony introduced Betamax VCR (1975)</a:t>
            </a:r>
          </a:p>
          <a:p>
            <a:pPr eaLnBrk="1" hangingPunct="1"/>
            <a:r>
              <a:rPr lang="en-US" altLang="en-US" smtClean="0"/>
              <a:t>People started time shifting TV shows</a:t>
            </a:r>
          </a:p>
          <a:p>
            <a:pPr eaLnBrk="1" hangingPunct="1"/>
            <a:r>
              <a:rPr lang="en-US" altLang="en-US" smtClean="0"/>
              <a:t>Movie studios sued Sony for copyright infringements</a:t>
            </a:r>
          </a:p>
          <a:p>
            <a:pPr eaLnBrk="1" hangingPunct="1"/>
            <a:r>
              <a:rPr lang="en-US" altLang="en-US" smtClean="0"/>
              <a:t>U.S. Supreme Court ruled (5-4) that time shifting is fair use</a:t>
            </a:r>
          </a:p>
        </p:txBody>
      </p:sp>
    </p:spTree>
    <p:extLst>
      <p:ext uri="{BB962C8B-B14F-4D97-AF65-F5344CB8AC3E}">
        <p14:creationId xmlns:p14="http://schemas.microsoft.com/office/powerpoint/2010/main" val="4178458450"/>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noChangeArrowheads="1"/>
          </p:cNvSpPr>
          <p:nvPr>
            <p:ph type="title"/>
          </p:nvPr>
        </p:nvSpPr>
        <p:spPr/>
        <p:txBody>
          <a:bodyPr/>
          <a:lstStyle/>
          <a:p>
            <a:pPr eaLnBrk="1" hangingPunct="1"/>
            <a:r>
              <a:rPr lang="en-US" altLang="en-US" smtClean="0"/>
              <a:t>Time Shifting</a:t>
            </a:r>
          </a:p>
        </p:txBody>
      </p:sp>
      <p:sp>
        <p:nvSpPr>
          <p:cNvPr id="53251"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4-35</a:t>
            </a:r>
          </a:p>
        </p:txBody>
      </p:sp>
      <p:pic>
        <p:nvPicPr>
          <p:cNvPr id="53252" name="Picture 6" descr="qui04f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600201"/>
            <a:ext cx="7543800" cy="388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94586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4-36</a:t>
            </a:r>
          </a:p>
        </p:txBody>
      </p:sp>
      <p:sp>
        <p:nvSpPr>
          <p:cNvPr id="54275" name="Rectangle 2"/>
          <p:cNvSpPr>
            <a:spLocks noGrp="1" noChangeArrowheads="1"/>
          </p:cNvSpPr>
          <p:nvPr>
            <p:ph type="title"/>
          </p:nvPr>
        </p:nvSpPr>
        <p:spPr/>
        <p:txBody>
          <a:bodyPr/>
          <a:lstStyle/>
          <a:p>
            <a:pPr eaLnBrk="1" hangingPunct="1"/>
            <a:r>
              <a:rPr lang="en-US" altLang="en-US" smtClean="0"/>
              <a:t>Digital Recording Technology</a:t>
            </a:r>
          </a:p>
        </p:txBody>
      </p:sp>
      <p:sp>
        <p:nvSpPr>
          <p:cNvPr id="54276" name="Rectangle 3"/>
          <p:cNvSpPr>
            <a:spLocks noGrp="1" noChangeArrowheads="1"/>
          </p:cNvSpPr>
          <p:nvPr>
            <p:ph type="body" idx="1"/>
          </p:nvPr>
        </p:nvSpPr>
        <p:spPr/>
        <p:txBody>
          <a:bodyPr/>
          <a:lstStyle/>
          <a:p>
            <a:pPr eaLnBrk="1" hangingPunct="1"/>
            <a:r>
              <a:rPr lang="en-US" altLang="en-US"/>
              <a:t>Copying from vinyl records to cassette tapes introduced hiss and distortions</a:t>
            </a:r>
          </a:p>
          <a:p>
            <a:pPr eaLnBrk="1" hangingPunct="1"/>
            <a:r>
              <a:rPr lang="en-US" altLang="en-US"/>
              <a:t>Introduction of compact disc a boon for music industry</a:t>
            </a:r>
          </a:p>
          <a:p>
            <a:pPr lvl="1" eaLnBrk="1" hangingPunct="1"/>
            <a:r>
              <a:rPr lang="en-US" altLang="en-US"/>
              <a:t>Cheaper to produce than vinyl records</a:t>
            </a:r>
          </a:p>
          <a:p>
            <a:pPr lvl="1" eaLnBrk="1" hangingPunct="1"/>
            <a:r>
              <a:rPr lang="en-US" altLang="en-US"/>
              <a:t>Higher quality</a:t>
            </a:r>
          </a:p>
          <a:p>
            <a:pPr lvl="1" eaLnBrk="1" hangingPunct="1"/>
            <a:r>
              <a:rPr lang="en-US" altLang="en-US"/>
              <a:t>Higher price </a:t>
            </a:r>
            <a:r>
              <a:rPr lang="en-US" altLang="en-US">
                <a:sym typeface="Symbol" panose="05050102010706020507" pitchFamily="18" charset="2"/>
              </a:rPr>
              <a:t> higher profits</a:t>
            </a:r>
          </a:p>
          <a:p>
            <a:pPr eaLnBrk="1" hangingPunct="1"/>
            <a:r>
              <a:rPr lang="en-US" altLang="en-US">
                <a:sym typeface="Symbol" panose="05050102010706020507" pitchFamily="18" charset="2"/>
              </a:rPr>
              <a:t>BUT it’s possible to make a perfect copy of a CD</a:t>
            </a:r>
          </a:p>
        </p:txBody>
      </p:sp>
    </p:spTree>
    <p:extLst>
      <p:ext uri="{BB962C8B-B14F-4D97-AF65-F5344CB8AC3E}">
        <p14:creationId xmlns:p14="http://schemas.microsoft.com/office/powerpoint/2010/main" val="2623645595"/>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4-37</a:t>
            </a:r>
          </a:p>
        </p:txBody>
      </p:sp>
      <p:sp>
        <p:nvSpPr>
          <p:cNvPr id="55299" name="Rectangle 2"/>
          <p:cNvSpPr>
            <a:spLocks noGrp="1" noChangeArrowheads="1"/>
          </p:cNvSpPr>
          <p:nvPr>
            <p:ph type="title"/>
          </p:nvPr>
        </p:nvSpPr>
        <p:spPr/>
        <p:txBody>
          <a:bodyPr/>
          <a:lstStyle/>
          <a:p>
            <a:pPr eaLnBrk="1" hangingPunct="1"/>
            <a:r>
              <a:rPr lang="en-US" altLang="en-US" smtClean="0"/>
              <a:t>Audio Home Recording Act of 1992</a:t>
            </a:r>
          </a:p>
        </p:txBody>
      </p:sp>
      <p:sp>
        <p:nvSpPr>
          <p:cNvPr id="55300" name="Rectangle 3"/>
          <p:cNvSpPr>
            <a:spLocks noGrp="1" noChangeArrowheads="1"/>
          </p:cNvSpPr>
          <p:nvPr>
            <p:ph type="body" idx="1"/>
          </p:nvPr>
        </p:nvSpPr>
        <p:spPr/>
        <p:txBody>
          <a:bodyPr/>
          <a:lstStyle/>
          <a:p>
            <a:pPr eaLnBrk="1" hangingPunct="1"/>
            <a:r>
              <a:rPr lang="en-US" altLang="en-US"/>
              <a:t>Protects rights of consumers to make copies of analog or digital recordings for personal, noncommercial use</a:t>
            </a:r>
          </a:p>
          <a:p>
            <a:pPr lvl="1" eaLnBrk="1" hangingPunct="1"/>
            <a:r>
              <a:rPr lang="en-US" altLang="en-US"/>
              <a:t>Backup copy</a:t>
            </a:r>
          </a:p>
          <a:p>
            <a:pPr lvl="1" eaLnBrk="1" hangingPunct="1"/>
            <a:r>
              <a:rPr lang="en-US" altLang="en-US"/>
              <a:t>Give to family member</a:t>
            </a:r>
          </a:p>
          <a:p>
            <a:pPr eaLnBrk="1" hangingPunct="1"/>
            <a:r>
              <a:rPr lang="en-US" altLang="en-US"/>
              <a:t>Digital audio recorders must incorporate Serial Copyright Management System (SCMS), so consumers can’t make a copy of a copy</a:t>
            </a:r>
          </a:p>
        </p:txBody>
      </p:sp>
    </p:spTree>
    <p:extLst>
      <p:ext uri="{BB962C8B-B14F-4D97-AF65-F5344CB8AC3E}">
        <p14:creationId xmlns:p14="http://schemas.microsoft.com/office/powerpoint/2010/main" val="2069178801"/>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4-38</a:t>
            </a:r>
          </a:p>
        </p:txBody>
      </p:sp>
      <p:sp>
        <p:nvSpPr>
          <p:cNvPr id="56323" name="Rectangle 2"/>
          <p:cNvSpPr>
            <a:spLocks noGrp="1" noChangeArrowheads="1"/>
          </p:cNvSpPr>
          <p:nvPr>
            <p:ph type="title"/>
          </p:nvPr>
        </p:nvSpPr>
        <p:spPr/>
        <p:txBody>
          <a:bodyPr/>
          <a:lstStyle/>
          <a:p>
            <a:pPr eaLnBrk="1" hangingPunct="1"/>
            <a:r>
              <a:rPr lang="en-US" altLang="en-US" sz="3200" i="1"/>
              <a:t>RIAA v. Diamond Multimedia</a:t>
            </a:r>
          </a:p>
        </p:txBody>
      </p:sp>
      <p:sp>
        <p:nvSpPr>
          <p:cNvPr id="56324" name="Rectangle 3"/>
          <p:cNvSpPr>
            <a:spLocks noGrp="1" noChangeArrowheads="1"/>
          </p:cNvSpPr>
          <p:nvPr>
            <p:ph type="body" idx="1"/>
          </p:nvPr>
        </p:nvSpPr>
        <p:spPr/>
        <p:txBody>
          <a:bodyPr/>
          <a:lstStyle/>
          <a:p>
            <a:pPr eaLnBrk="1" hangingPunct="1"/>
            <a:r>
              <a:rPr lang="en-US" altLang="en-US"/>
              <a:t>MP3 compression allowed songs to be stored in 10% of the space, with little degradation</a:t>
            </a:r>
          </a:p>
          <a:p>
            <a:pPr eaLnBrk="1" hangingPunct="1"/>
            <a:r>
              <a:rPr lang="en-US" altLang="en-US"/>
              <a:t>Diamond introduced Rio MP3 player (1998)</a:t>
            </a:r>
          </a:p>
          <a:p>
            <a:pPr eaLnBrk="1" hangingPunct="1"/>
            <a:r>
              <a:rPr lang="en-US" altLang="en-US"/>
              <a:t>People started space shifting their music</a:t>
            </a:r>
          </a:p>
          <a:p>
            <a:pPr eaLnBrk="1" hangingPunct="1"/>
            <a:r>
              <a:rPr lang="en-US" altLang="en-US"/>
              <a:t>RIAA started legal action against Diamond for violation of the Audio Home Recording Act</a:t>
            </a:r>
          </a:p>
          <a:p>
            <a:pPr eaLnBrk="1" hangingPunct="1"/>
            <a:r>
              <a:rPr lang="en-US" altLang="en-US"/>
              <a:t>U.S. Court of Appeals, 9</a:t>
            </a:r>
            <a:r>
              <a:rPr lang="en-US" altLang="en-US" baseline="30000"/>
              <a:t>th</a:t>
            </a:r>
            <a:r>
              <a:rPr lang="en-US" altLang="en-US"/>
              <a:t> Circuit, affirmed that space shifting is consistent with copyright law</a:t>
            </a:r>
          </a:p>
        </p:txBody>
      </p:sp>
    </p:spTree>
    <p:extLst>
      <p:ext uri="{BB962C8B-B14F-4D97-AF65-F5344CB8AC3E}">
        <p14:creationId xmlns:p14="http://schemas.microsoft.com/office/powerpoint/2010/main" val="2641366252"/>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noChangeArrowheads="1"/>
          </p:cNvSpPr>
          <p:nvPr>
            <p:ph type="title"/>
          </p:nvPr>
        </p:nvSpPr>
        <p:spPr/>
        <p:txBody>
          <a:bodyPr/>
          <a:lstStyle/>
          <a:p>
            <a:pPr eaLnBrk="1" hangingPunct="1"/>
            <a:r>
              <a:rPr lang="en-US" altLang="en-US" smtClean="0"/>
              <a:t>Space Shifting</a:t>
            </a:r>
          </a:p>
        </p:txBody>
      </p:sp>
      <p:sp>
        <p:nvSpPr>
          <p:cNvPr id="57347"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4-39</a:t>
            </a:r>
          </a:p>
        </p:txBody>
      </p:sp>
      <p:pic>
        <p:nvPicPr>
          <p:cNvPr id="57348" name="Picture 6" descr="qui04f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600201"/>
            <a:ext cx="7391400"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49227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noChangeArrowheads="1"/>
          </p:cNvSpPr>
          <p:nvPr>
            <p:ph type="title"/>
          </p:nvPr>
        </p:nvSpPr>
        <p:spPr/>
        <p:txBody>
          <a:bodyPr/>
          <a:lstStyle/>
          <a:p>
            <a:pPr eaLnBrk="1" hangingPunct="1"/>
            <a:r>
              <a:rPr lang="en-US" altLang="en-US" i="1" smtClean="0"/>
              <a:t>Kelly v. Arriba Soft</a:t>
            </a:r>
          </a:p>
        </p:txBody>
      </p:sp>
      <p:sp>
        <p:nvSpPr>
          <p:cNvPr id="58371" name="Content Placeholder 2"/>
          <p:cNvSpPr>
            <a:spLocks noGrp="1" noChangeArrowheads="1"/>
          </p:cNvSpPr>
          <p:nvPr>
            <p:ph idx="1"/>
          </p:nvPr>
        </p:nvSpPr>
        <p:spPr/>
        <p:txBody>
          <a:bodyPr/>
          <a:lstStyle/>
          <a:p>
            <a:pPr eaLnBrk="1" hangingPunct="1"/>
            <a:r>
              <a:rPr lang="en-US" altLang="en-US" smtClean="0"/>
              <a:t>Kelly: Photographer maintained Web site with copyrighted photos</a:t>
            </a:r>
          </a:p>
          <a:p>
            <a:pPr eaLnBrk="1" hangingPunct="1"/>
            <a:r>
              <a:rPr lang="en-US" altLang="en-US" smtClean="0"/>
              <a:t>Arriba Soft: Created search engine that returned thumbnail images</a:t>
            </a:r>
          </a:p>
          <a:p>
            <a:pPr eaLnBrk="1" hangingPunct="1"/>
            <a:r>
              <a:rPr lang="en-US" altLang="en-US" smtClean="0"/>
              <a:t>Kelly sued Arriba Soft for copyright infringement</a:t>
            </a:r>
          </a:p>
          <a:p>
            <a:pPr eaLnBrk="1" hangingPunct="1"/>
            <a:r>
              <a:rPr lang="en-US" altLang="en-US" smtClean="0"/>
              <a:t>U.S. Court of Appeals, 9</a:t>
            </a:r>
            <a:r>
              <a:rPr lang="en-US" altLang="en-US" baseline="30000" smtClean="0"/>
              <a:t>th</a:t>
            </a:r>
            <a:r>
              <a:rPr lang="en-US" altLang="en-US" smtClean="0"/>
              <a:t> Circuit, affirmed that it was fair use</a:t>
            </a:r>
          </a:p>
          <a:p>
            <a:pPr eaLnBrk="1" hangingPunct="1"/>
            <a:endParaRPr lang="en-US" altLang="en-US" smtClean="0"/>
          </a:p>
        </p:txBody>
      </p:sp>
      <p:sp>
        <p:nvSpPr>
          <p:cNvPr id="5837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4-40</a:t>
            </a:r>
          </a:p>
        </p:txBody>
      </p:sp>
    </p:spTree>
    <p:extLst>
      <p:ext uri="{BB962C8B-B14F-4D97-AF65-F5344CB8AC3E}">
        <p14:creationId xmlns:p14="http://schemas.microsoft.com/office/powerpoint/2010/main" val="4109177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noChangeArrowheads="1"/>
          </p:cNvSpPr>
          <p:nvPr>
            <p:ph type="title"/>
          </p:nvPr>
        </p:nvSpPr>
        <p:spPr/>
        <p:txBody>
          <a:bodyPr/>
          <a:lstStyle/>
          <a:p>
            <a:pPr eaLnBrk="1" hangingPunct="1"/>
            <a:r>
              <a:rPr lang="en-US" altLang="en-US" i="1" smtClean="0"/>
              <a:t>Authors Guild v. Google </a:t>
            </a:r>
            <a:r>
              <a:rPr lang="en-US" altLang="en-US" smtClean="0"/>
              <a:t>(1/2)</a:t>
            </a:r>
          </a:p>
        </p:txBody>
      </p:sp>
      <p:sp>
        <p:nvSpPr>
          <p:cNvPr id="59395" name="Content Placeholder 2"/>
          <p:cNvSpPr>
            <a:spLocks noGrp="1" noChangeArrowheads="1"/>
          </p:cNvSpPr>
          <p:nvPr>
            <p:ph idx="1"/>
          </p:nvPr>
        </p:nvSpPr>
        <p:spPr/>
        <p:txBody>
          <a:bodyPr/>
          <a:lstStyle/>
          <a:p>
            <a:pPr eaLnBrk="1" hangingPunct="1"/>
            <a:r>
              <a:rPr lang="en-US" altLang="en-US" sz="2400"/>
              <a:t>Google announced plan to scan millions of books held by several huge libraries, creating searchable database of all words</a:t>
            </a:r>
          </a:p>
          <a:p>
            <a:pPr eaLnBrk="1" hangingPunct="1"/>
            <a:r>
              <a:rPr lang="en-US" altLang="en-US" sz="2400"/>
              <a:t>If public domain book, system returns PDF</a:t>
            </a:r>
          </a:p>
          <a:p>
            <a:pPr eaLnBrk="1" hangingPunct="1"/>
            <a:r>
              <a:rPr lang="en-US" altLang="en-US" sz="2400"/>
              <a:t>If under copyright, user can see a few sentences; system provides links to libraries and online booksellers</a:t>
            </a:r>
          </a:p>
          <a:p>
            <a:pPr eaLnBrk="1" hangingPunct="1"/>
            <a:r>
              <a:rPr lang="en-US" altLang="en-US" sz="2400"/>
              <a:t>Authors Guild and publishers sued Google for copyright infringement (copying books for commercial reasons)</a:t>
            </a:r>
          </a:p>
          <a:p>
            <a:pPr eaLnBrk="1" hangingPunct="1"/>
            <a:r>
              <a:rPr lang="en-US" altLang="en-US" sz="2400"/>
              <a:t>Judge ruled in favor of Google and dismissed lawsuit</a:t>
            </a:r>
          </a:p>
        </p:txBody>
      </p:sp>
      <p:sp>
        <p:nvSpPr>
          <p:cNvPr id="5939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4-41</a:t>
            </a:r>
          </a:p>
        </p:txBody>
      </p:sp>
    </p:spTree>
    <p:extLst>
      <p:ext uri="{BB962C8B-B14F-4D97-AF65-F5344CB8AC3E}">
        <p14:creationId xmlns:p14="http://schemas.microsoft.com/office/powerpoint/2010/main" val="10512644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Content Placeholder 2"/>
          <p:cNvSpPr>
            <a:spLocks noGrp="1" noChangeArrowheads="1"/>
          </p:cNvSpPr>
          <p:nvPr>
            <p:ph idx="1"/>
          </p:nvPr>
        </p:nvSpPr>
        <p:spPr>
          <a:xfrm>
            <a:off x="1981200" y="1219200"/>
            <a:ext cx="8305800" cy="4114800"/>
          </a:xfrm>
        </p:spPr>
        <p:txBody>
          <a:bodyPr>
            <a:normAutofit lnSpcReduction="10000"/>
          </a:bodyPr>
          <a:lstStyle/>
          <a:p>
            <a:pPr eaLnBrk="1" hangingPunct="1"/>
            <a:r>
              <a:rPr lang="en-US" altLang="en-US" sz="2400"/>
              <a:t>Judge: Google Books is a fair use of copyrighted works</a:t>
            </a:r>
          </a:p>
          <a:p>
            <a:pPr eaLnBrk="1" hangingPunct="1"/>
            <a:r>
              <a:rPr lang="en-US" altLang="en-US" sz="2400"/>
              <a:t>Purpose and character:</a:t>
            </a:r>
          </a:p>
          <a:p>
            <a:pPr lvl="1" eaLnBrk="1" hangingPunct="1"/>
            <a:r>
              <a:rPr lang="en-US" altLang="en-US" sz="1600"/>
              <a:t>Purpose is to create a massive index</a:t>
            </a:r>
          </a:p>
          <a:p>
            <a:pPr lvl="1" eaLnBrk="1" hangingPunct="1"/>
            <a:r>
              <a:rPr lang="en-US" altLang="en-US" sz="1600"/>
              <a:t>Character is highly transformative</a:t>
            </a:r>
          </a:p>
          <a:p>
            <a:pPr lvl="1" eaLnBrk="1" hangingPunct="1"/>
            <a:r>
              <a:rPr lang="en-US" altLang="en-US" sz="1600"/>
              <a:t>Precedent: </a:t>
            </a:r>
            <a:r>
              <a:rPr lang="en-US" altLang="en-US" sz="1600" i="1"/>
              <a:t>Kelly v. Arriba Soft Corporation</a:t>
            </a:r>
          </a:p>
          <a:p>
            <a:pPr lvl="1" eaLnBrk="1" hangingPunct="1"/>
            <a:r>
              <a:rPr lang="en-US" altLang="en-US" sz="1600"/>
              <a:t>Weighs in favor of fair use</a:t>
            </a:r>
          </a:p>
          <a:p>
            <a:pPr eaLnBrk="1" hangingPunct="1"/>
            <a:r>
              <a:rPr lang="en-US" altLang="en-US" sz="2400"/>
              <a:t>Nature of work being scanned: mostly nonfiction</a:t>
            </a:r>
          </a:p>
          <a:p>
            <a:pPr lvl="1" eaLnBrk="1" hangingPunct="1"/>
            <a:r>
              <a:rPr lang="en-US" altLang="en-US" sz="2000"/>
              <a:t>Weighs in favor of fair use</a:t>
            </a:r>
          </a:p>
          <a:p>
            <a:pPr eaLnBrk="1" hangingPunct="1"/>
            <a:r>
              <a:rPr lang="en-US" altLang="en-US" sz="2400"/>
              <a:t>How much being scanned: entire work</a:t>
            </a:r>
          </a:p>
          <a:p>
            <a:pPr lvl="1" eaLnBrk="1" hangingPunct="1"/>
            <a:r>
              <a:rPr lang="en-US" altLang="en-US" sz="2000"/>
              <a:t>Weighs against fair use</a:t>
            </a:r>
          </a:p>
          <a:p>
            <a:pPr eaLnBrk="1" hangingPunct="1"/>
            <a:r>
              <a:rPr lang="en-US" altLang="en-US" sz="2400"/>
              <a:t>Effect on the market: stimulating book sales</a:t>
            </a:r>
          </a:p>
          <a:p>
            <a:pPr lvl="1" eaLnBrk="1" hangingPunct="1"/>
            <a:r>
              <a:rPr lang="en-US" altLang="en-US" sz="2000"/>
              <a:t>Weighs in favor of fair use</a:t>
            </a:r>
          </a:p>
          <a:p>
            <a:pPr eaLnBrk="1" hangingPunct="1"/>
            <a:endParaRPr lang="en-US" altLang="en-US" smtClean="0"/>
          </a:p>
        </p:txBody>
      </p:sp>
      <p:sp>
        <p:nvSpPr>
          <p:cNvPr id="60419"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4-42</a:t>
            </a:r>
          </a:p>
        </p:txBody>
      </p:sp>
      <p:sp>
        <p:nvSpPr>
          <p:cNvPr id="60420" name="Title 1"/>
          <p:cNvSpPr>
            <a:spLocks noGrp="1" noChangeArrowheads="1"/>
          </p:cNvSpPr>
          <p:nvPr>
            <p:ph type="title"/>
          </p:nvPr>
        </p:nvSpPr>
        <p:spPr/>
        <p:txBody>
          <a:bodyPr/>
          <a:lstStyle/>
          <a:p>
            <a:r>
              <a:rPr lang="en-US" altLang="en-US" i="1" smtClean="0"/>
              <a:t>Authors Guild v. Google </a:t>
            </a:r>
            <a:r>
              <a:rPr lang="en-US" altLang="en-US" smtClean="0"/>
              <a:t>(2/2)</a:t>
            </a:r>
          </a:p>
        </p:txBody>
      </p:sp>
    </p:spTree>
    <p:extLst>
      <p:ext uri="{BB962C8B-B14F-4D97-AF65-F5344CB8AC3E}">
        <p14:creationId xmlns:p14="http://schemas.microsoft.com/office/powerpoint/2010/main" val="2323614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D72BFAD4-2129-4A45-B1A6-CBA99FB5119E}"/>
              </a:ext>
            </a:extLst>
          </p:cNvPr>
          <p:cNvSpPr>
            <a:spLocks noGrp="1"/>
          </p:cNvSpPr>
          <p:nvPr>
            <p:ph type="title"/>
          </p:nvPr>
        </p:nvSpPr>
        <p:spPr/>
        <p:txBody>
          <a:bodyPr/>
          <a:lstStyle/>
          <a:p>
            <a:r>
              <a:rPr lang="en-US" altLang="en-US"/>
              <a:t>A Quick Check</a:t>
            </a:r>
          </a:p>
        </p:txBody>
      </p:sp>
      <p:sp>
        <p:nvSpPr>
          <p:cNvPr id="44035" name="Content Placeholder 2">
            <a:extLst>
              <a:ext uri="{FF2B5EF4-FFF2-40B4-BE49-F238E27FC236}">
                <a16:creationId xmlns:a16="http://schemas.microsoft.com/office/drawing/2014/main" id="{8F874324-F83B-4C7B-A477-C4E75D4935FC}"/>
              </a:ext>
            </a:extLst>
          </p:cNvPr>
          <p:cNvSpPr>
            <a:spLocks noGrp="1"/>
          </p:cNvSpPr>
          <p:nvPr>
            <p:ph idx="1"/>
          </p:nvPr>
        </p:nvSpPr>
        <p:spPr/>
        <p:txBody>
          <a:bodyPr/>
          <a:lstStyle/>
          <a:p>
            <a:r>
              <a:rPr lang="en-US" altLang="en-US"/>
              <a:t>When evaluating a proposed action, reverse roles</a:t>
            </a:r>
          </a:p>
          <a:p>
            <a:r>
              <a:rPr lang="en-US" altLang="en-US"/>
              <a:t>What would you think if that person did the same thing to you?</a:t>
            </a:r>
          </a:p>
          <a:p>
            <a:r>
              <a:rPr lang="en-US" altLang="en-US"/>
              <a:t>Negative reaction</a:t>
            </a:r>
            <a:r>
              <a:rPr lang="en-US" altLang="en-US">
                <a:sym typeface="Symbol" panose="05050102010706020507" pitchFamily="18" charset="2"/>
              </a:rPr>
              <a:t> </a:t>
            </a:r>
            <a:r>
              <a:rPr lang="en-US" altLang="en-US"/>
              <a:t>evidence that your will to do that action violates the Categorical Imperative</a:t>
            </a:r>
          </a:p>
        </p:txBody>
      </p:sp>
      <p:sp>
        <p:nvSpPr>
          <p:cNvPr id="44036" name="Slide Number Placeholder 3">
            <a:extLst>
              <a:ext uri="{FF2B5EF4-FFF2-40B4-BE49-F238E27FC236}">
                <a16:creationId xmlns:a16="http://schemas.microsoft.com/office/drawing/2014/main" id="{A51E32C4-BA61-49A7-A17F-47603752E09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2-37</a:t>
            </a:r>
          </a:p>
        </p:txBody>
      </p:sp>
    </p:spTree>
    <p:extLst>
      <p:ext uri="{BB962C8B-B14F-4D97-AF65-F5344CB8AC3E}">
        <p14:creationId xmlns:p14="http://schemas.microsoft.com/office/powerpoint/2010/main" val="21776996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noChangeArrowheads="1"/>
          </p:cNvSpPr>
          <p:nvPr>
            <p:ph type="title"/>
          </p:nvPr>
        </p:nvSpPr>
        <p:spPr/>
        <p:txBody>
          <a:bodyPr/>
          <a:lstStyle/>
          <a:p>
            <a:r>
              <a:rPr lang="en-US" altLang="en-US" smtClean="0"/>
              <a:t>Mashups</a:t>
            </a:r>
          </a:p>
        </p:txBody>
      </p:sp>
      <p:sp>
        <p:nvSpPr>
          <p:cNvPr id="61443" name="Content Placeholder 2"/>
          <p:cNvSpPr>
            <a:spLocks noGrp="1" noChangeArrowheads="1"/>
          </p:cNvSpPr>
          <p:nvPr>
            <p:ph idx="1"/>
          </p:nvPr>
        </p:nvSpPr>
        <p:spPr/>
        <p:txBody>
          <a:bodyPr/>
          <a:lstStyle/>
          <a:p>
            <a:r>
              <a:rPr lang="en-US" altLang="en-US" smtClean="0"/>
              <a:t>A vs. B: instrumental track from one song + vocal track from another song</a:t>
            </a:r>
          </a:p>
          <a:p>
            <a:pPr lvl="1"/>
            <a:r>
              <a:rPr lang="en-US" altLang="en-US" smtClean="0"/>
              <a:t>XS – Jay-Z + the Beatles = </a:t>
            </a:r>
            <a:r>
              <a:rPr lang="en-US" altLang="en-US" smtClean="0">
                <a:hlinkClick r:id="rId2"/>
              </a:rPr>
              <a:t>The Grey Album</a:t>
            </a:r>
            <a:endParaRPr lang="en-US" altLang="en-US" smtClean="0"/>
          </a:p>
          <a:p>
            <a:r>
              <a:rPr lang="en-US" altLang="en-US" smtClean="0"/>
              <a:t>Audio collage: create new composition from dozens of audio fragments</a:t>
            </a:r>
          </a:p>
          <a:p>
            <a:r>
              <a:rPr lang="en-US" altLang="en-US" smtClean="0">
                <a:sym typeface="Symbol" panose="05050102010706020507" pitchFamily="18" charset="2"/>
              </a:rPr>
              <a:t>Fair use? Lae suggests…</a:t>
            </a:r>
          </a:p>
          <a:p>
            <a:pPr lvl="1"/>
            <a:r>
              <a:rPr lang="en-US" altLang="en-US" smtClean="0">
                <a:sym typeface="Symbol" panose="05050102010706020507" pitchFamily="18" charset="2"/>
              </a:rPr>
              <a:t>Audio collage: yes</a:t>
            </a:r>
          </a:p>
          <a:p>
            <a:pPr lvl="1"/>
            <a:r>
              <a:rPr lang="en-US" altLang="en-US" smtClean="0">
                <a:sym typeface="Symbol" panose="05050102010706020507" pitchFamily="18" charset="2"/>
              </a:rPr>
              <a:t>A vs. B: no, unless “criticism, satire, or parody”</a:t>
            </a:r>
            <a:endParaRPr lang="en-US" altLang="en-US" smtClean="0"/>
          </a:p>
        </p:txBody>
      </p:sp>
      <p:sp>
        <p:nvSpPr>
          <p:cNvPr id="6144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4-43</a:t>
            </a:r>
          </a:p>
        </p:txBody>
      </p:sp>
    </p:spTree>
    <p:extLst>
      <p:ext uri="{BB962C8B-B14F-4D97-AF65-F5344CB8AC3E}">
        <p14:creationId xmlns:p14="http://schemas.microsoft.com/office/powerpoint/2010/main" val="260302648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noChangeArrowheads="1"/>
          </p:cNvSpPr>
          <p:nvPr>
            <p:ph type="title"/>
          </p:nvPr>
        </p:nvSpPr>
        <p:spPr/>
        <p:txBody>
          <a:bodyPr/>
          <a:lstStyle/>
          <a:p>
            <a:r>
              <a:rPr lang="en-CA" altLang="en-US" smtClean="0"/>
              <a:t>Fair Use in Canada </a:t>
            </a:r>
            <a:br>
              <a:rPr lang="en-CA" altLang="en-US" smtClean="0"/>
            </a:br>
            <a:r>
              <a:rPr lang="en-CA" altLang="en-US" smtClean="0"/>
              <a:t>(XS – see Myths and Facts PDF)</a:t>
            </a:r>
          </a:p>
        </p:txBody>
      </p:sp>
      <p:sp>
        <p:nvSpPr>
          <p:cNvPr id="62467" name="Content Placeholder 2"/>
          <p:cNvSpPr>
            <a:spLocks noGrp="1" noChangeArrowheads="1"/>
          </p:cNvSpPr>
          <p:nvPr>
            <p:ph idx="1"/>
          </p:nvPr>
        </p:nvSpPr>
        <p:spPr>
          <a:xfrm>
            <a:off x="1524000" y="1600200"/>
            <a:ext cx="8763000" cy="4648200"/>
          </a:xfrm>
        </p:spPr>
        <p:txBody>
          <a:bodyPr/>
          <a:lstStyle/>
          <a:p>
            <a:r>
              <a:rPr lang="en-US" altLang="en-US" sz="2400"/>
              <a:t> In 1921, Canada’s </a:t>
            </a:r>
            <a:r>
              <a:rPr lang="en-US" altLang="en-US" sz="2400" i="1"/>
              <a:t>Copyright Act </a:t>
            </a:r>
            <a:r>
              <a:rPr lang="en-US" altLang="en-US" sz="2400"/>
              <a:t>included fair dealing as section 16.1(i), allowing fair dealing for the purposes of private study, research, criticism, review, or newspaper summary. </a:t>
            </a:r>
            <a:endParaRPr lang="en-CA" altLang="en-US" sz="2400"/>
          </a:p>
          <a:p>
            <a:r>
              <a:rPr lang="en-US" altLang="en-US" sz="2400"/>
              <a:t> The purposes of parody, satire and education were added to the </a:t>
            </a:r>
            <a:r>
              <a:rPr lang="en-US" altLang="en-US" sz="2400" i="1"/>
              <a:t>Act </a:t>
            </a:r>
            <a:r>
              <a:rPr lang="en-US" altLang="en-US" sz="2400"/>
              <a:t>in 2012. </a:t>
            </a:r>
            <a:endParaRPr lang="en-CA" altLang="en-US" sz="2400"/>
          </a:p>
          <a:p>
            <a:r>
              <a:rPr lang="en-US" altLang="en-US" sz="2400"/>
              <a:t> The </a:t>
            </a:r>
            <a:r>
              <a:rPr lang="en-US" altLang="en-US" sz="2400" i="1"/>
              <a:t>Act </a:t>
            </a:r>
            <a:r>
              <a:rPr lang="en-US" altLang="en-US" sz="2400"/>
              <a:t>states that copyright applies to uses of “the work or any substantial part thereof.” </a:t>
            </a:r>
            <a:endParaRPr lang="en-CA" altLang="en-US" smtClean="0"/>
          </a:p>
          <a:p>
            <a:r>
              <a:rPr lang="en-US" altLang="en-US" sz="2400"/>
              <a:t>A substantial part of a work can be used under fair dealing if it is for an allowable purpose and if the requirements of the Supreme Court of Canada’s six-factor test for fairness are met. </a:t>
            </a:r>
            <a:endParaRPr lang="en-CA" altLang="en-US" sz="2400"/>
          </a:p>
        </p:txBody>
      </p:sp>
      <p:sp>
        <p:nvSpPr>
          <p:cNvPr id="62468" name="Slide Number Placeholder 3"/>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ヒラギノ角ゴ Pro W3" pitchFamily="-48" charset="-128"/>
              </a:defRPr>
            </a:lvl1pPr>
            <a:lvl2pPr marL="742950" indent="-285750">
              <a:defRPr sz="2400">
                <a:solidFill>
                  <a:schemeClr val="tx1"/>
                </a:solidFill>
                <a:latin typeface="Arial" panose="020B0604020202020204" pitchFamily="34" charset="0"/>
                <a:ea typeface="ヒラギノ角ゴ Pro W3" pitchFamily="-48" charset="-128"/>
              </a:defRPr>
            </a:lvl2pPr>
            <a:lvl3pPr marL="1143000" indent="-228600">
              <a:defRPr sz="2400">
                <a:solidFill>
                  <a:schemeClr val="tx1"/>
                </a:solidFill>
                <a:latin typeface="Arial" panose="020B0604020202020204" pitchFamily="34" charset="0"/>
                <a:ea typeface="ヒラギノ角ゴ Pro W3" pitchFamily="-48" charset="-128"/>
              </a:defRPr>
            </a:lvl3pPr>
            <a:lvl4pPr marL="1600200" indent="-228600">
              <a:defRPr sz="2400">
                <a:solidFill>
                  <a:schemeClr val="tx1"/>
                </a:solidFill>
                <a:latin typeface="Arial" panose="020B0604020202020204" pitchFamily="34" charset="0"/>
                <a:ea typeface="ヒラギノ角ゴ Pro W3" pitchFamily="-48" charset="-128"/>
              </a:defRPr>
            </a:lvl4pPr>
            <a:lvl5pPr marL="2057400" indent="-228600">
              <a:defRPr sz="2400">
                <a:solidFill>
                  <a:schemeClr val="tx1"/>
                </a:solidFill>
                <a:latin typeface="Arial" panose="020B0604020202020204" pitchFamily="34" charset="0"/>
                <a:ea typeface="ヒラギノ角ゴ Pro W3" pitchFamily="-48"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48"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48"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48"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48" charset="-128"/>
              </a:defRPr>
            </a:lvl9pPr>
          </a:lstStyle>
          <a:p>
            <a:r>
              <a:rPr lang="en-US" altLang="en-US" sz="1000"/>
              <a:t>1-</a:t>
            </a:r>
            <a:fld id="{79BA847F-F814-471C-90EC-B7C8E9328078}" type="slidenum">
              <a:rPr lang="en-US" altLang="en-US" sz="1000"/>
              <a:pPr/>
              <a:t>91</a:t>
            </a:fld>
            <a:endParaRPr lang="en-US" altLang="en-US" sz="1000"/>
          </a:p>
        </p:txBody>
      </p:sp>
    </p:spTree>
    <p:extLst>
      <p:ext uri="{BB962C8B-B14F-4D97-AF65-F5344CB8AC3E}">
        <p14:creationId xmlns:p14="http://schemas.microsoft.com/office/powerpoint/2010/main" val="37786375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noChangeArrowheads="1"/>
          </p:cNvSpPr>
          <p:nvPr>
            <p:ph type="title"/>
          </p:nvPr>
        </p:nvSpPr>
        <p:spPr/>
        <p:txBody>
          <a:bodyPr/>
          <a:lstStyle/>
          <a:p>
            <a:r>
              <a:rPr lang="en-CA" altLang="en-US" smtClean="0"/>
              <a:t>Six Factor Test</a:t>
            </a:r>
          </a:p>
        </p:txBody>
      </p:sp>
      <p:sp>
        <p:nvSpPr>
          <p:cNvPr id="63491" name="Content Placeholder 2"/>
          <p:cNvSpPr>
            <a:spLocks noGrp="1" noChangeArrowheads="1"/>
          </p:cNvSpPr>
          <p:nvPr>
            <p:ph idx="1"/>
          </p:nvPr>
        </p:nvSpPr>
        <p:spPr/>
        <p:txBody>
          <a:bodyPr/>
          <a:lstStyle/>
          <a:p>
            <a:pPr marL="0" indent="0">
              <a:buNone/>
            </a:pPr>
            <a:r>
              <a:rPr lang="en-CA" altLang="en-US" smtClean="0"/>
              <a:t>T</a:t>
            </a:r>
            <a:r>
              <a:rPr lang="en-US" altLang="en-US" smtClean="0"/>
              <a:t>he Supreme Court of Canada’s 2004 </a:t>
            </a:r>
            <a:r>
              <a:rPr lang="en-US" altLang="en-US" i="1" smtClean="0"/>
              <a:t>CCH Canadian Ltd. v. Law Society of Upper Canada </a:t>
            </a:r>
            <a:r>
              <a:rPr lang="en-US" altLang="en-US" smtClean="0"/>
              <a:t>decision provides six non-exhaustive factors with which to determine the fairness of an intended use. These factors are: purpose, character, amount, alternatives, nature, and effect. </a:t>
            </a:r>
          </a:p>
        </p:txBody>
      </p:sp>
      <p:sp>
        <p:nvSpPr>
          <p:cNvPr id="63492" name="Slide Number Placeholder 3"/>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ヒラギノ角ゴ Pro W3" pitchFamily="-48" charset="-128"/>
              </a:defRPr>
            </a:lvl1pPr>
            <a:lvl2pPr marL="742950" indent="-285750">
              <a:defRPr sz="2400">
                <a:solidFill>
                  <a:schemeClr val="tx1"/>
                </a:solidFill>
                <a:latin typeface="Arial" panose="020B0604020202020204" pitchFamily="34" charset="0"/>
                <a:ea typeface="ヒラギノ角ゴ Pro W3" pitchFamily="-48" charset="-128"/>
              </a:defRPr>
            </a:lvl2pPr>
            <a:lvl3pPr marL="1143000" indent="-228600">
              <a:defRPr sz="2400">
                <a:solidFill>
                  <a:schemeClr val="tx1"/>
                </a:solidFill>
                <a:latin typeface="Arial" panose="020B0604020202020204" pitchFamily="34" charset="0"/>
                <a:ea typeface="ヒラギノ角ゴ Pro W3" pitchFamily="-48" charset="-128"/>
              </a:defRPr>
            </a:lvl3pPr>
            <a:lvl4pPr marL="1600200" indent="-228600">
              <a:defRPr sz="2400">
                <a:solidFill>
                  <a:schemeClr val="tx1"/>
                </a:solidFill>
                <a:latin typeface="Arial" panose="020B0604020202020204" pitchFamily="34" charset="0"/>
                <a:ea typeface="ヒラギノ角ゴ Pro W3" pitchFamily="-48" charset="-128"/>
              </a:defRPr>
            </a:lvl4pPr>
            <a:lvl5pPr marL="2057400" indent="-228600">
              <a:defRPr sz="2400">
                <a:solidFill>
                  <a:schemeClr val="tx1"/>
                </a:solidFill>
                <a:latin typeface="Arial" panose="020B0604020202020204" pitchFamily="34" charset="0"/>
                <a:ea typeface="ヒラギノ角ゴ Pro W3" pitchFamily="-48"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48"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48"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48"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48" charset="-128"/>
              </a:defRPr>
            </a:lvl9pPr>
          </a:lstStyle>
          <a:p>
            <a:r>
              <a:rPr lang="en-US" altLang="en-US" sz="1000"/>
              <a:t>1-</a:t>
            </a:r>
            <a:fld id="{896C6CCA-5173-46E0-8D64-F239D6400540}" type="slidenum">
              <a:rPr lang="en-US" altLang="en-US" sz="1000"/>
              <a:pPr/>
              <a:t>92</a:t>
            </a:fld>
            <a:endParaRPr lang="en-US" altLang="en-US" sz="1000"/>
          </a:p>
        </p:txBody>
      </p:sp>
    </p:spTree>
    <p:extLst>
      <p:ext uri="{BB962C8B-B14F-4D97-AF65-F5344CB8AC3E}">
        <p14:creationId xmlns:p14="http://schemas.microsoft.com/office/powerpoint/2010/main" val="25651348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noChangeArrowheads="1"/>
          </p:cNvSpPr>
          <p:nvPr>
            <p:ph type="title"/>
          </p:nvPr>
        </p:nvSpPr>
        <p:spPr/>
        <p:txBody>
          <a:bodyPr/>
          <a:lstStyle/>
          <a:p>
            <a:r>
              <a:rPr lang="en-CA" altLang="en-US" smtClean="0"/>
              <a:t>Definition of ‘substantial’</a:t>
            </a:r>
          </a:p>
        </p:txBody>
      </p:sp>
      <p:sp>
        <p:nvSpPr>
          <p:cNvPr id="64515" name="Content Placeholder 2"/>
          <p:cNvSpPr>
            <a:spLocks noGrp="1" noChangeArrowheads="1"/>
          </p:cNvSpPr>
          <p:nvPr>
            <p:ph idx="1"/>
          </p:nvPr>
        </p:nvSpPr>
        <p:spPr/>
        <p:txBody>
          <a:bodyPr/>
          <a:lstStyle/>
          <a:p>
            <a:pPr marL="0" indent="0">
              <a:buNone/>
            </a:pPr>
            <a:r>
              <a:rPr lang="en-US" altLang="en-US" sz="2400"/>
              <a:t>For example, the Copyright Board has stated that copying a page or two from a book (other than a book of short works) is not substantial and falls outside copyright, and that the use of up to 10 percent of a work does not affect the fairness of the dealing. For uses that fall under fair dealing, the Supreme Court has stated that “for the purpose of research or private study, it may be essential to copy an entire academic article or an entire judicial decision.” </a:t>
            </a:r>
            <a:endParaRPr lang="en-CA" altLang="en-US" sz="2400"/>
          </a:p>
        </p:txBody>
      </p:sp>
      <p:sp>
        <p:nvSpPr>
          <p:cNvPr id="64516" name="Slide Number Placeholder 3"/>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ヒラギノ角ゴ Pro W3" pitchFamily="-48" charset="-128"/>
              </a:defRPr>
            </a:lvl1pPr>
            <a:lvl2pPr marL="742950" indent="-285750">
              <a:defRPr sz="2400">
                <a:solidFill>
                  <a:schemeClr val="tx1"/>
                </a:solidFill>
                <a:latin typeface="Arial" panose="020B0604020202020204" pitchFamily="34" charset="0"/>
                <a:ea typeface="ヒラギノ角ゴ Pro W3" pitchFamily="-48" charset="-128"/>
              </a:defRPr>
            </a:lvl2pPr>
            <a:lvl3pPr marL="1143000" indent="-228600">
              <a:defRPr sz="2400">
                <a:solidFill>
                  <a:schemeClr val="tx1"/>
                </a:solidFill>
                <a:latin typeface="Arial" panose="020B0604020202020204" pitchFamily="34" charset="0"/>
                <a:ea typeface="ヒラギノ角ゴ Pro W3" pitchFamily="-48" charset="-128"/>
              </a:defRPr>
            </a:lvl3pPr>
            <a:lvl4pPr marL="1600200" indent="-228600">
              <a:defRPr sz="2400">
                <a:solidFill>
                  <a:schemeClr val="tx1"/>
                </a:solidFill>
                <a:latin typeface="Arial" panose="020B0604020202020204" pitchFamily="34" charset="0"/>
                <a:ea typeface="ヒラギノ角ゴ Pro W3" pitchFamily="-48" charset="-128"/>
              </a:defRPr>
            </a:lvl4pPr>
            <a:lvl5pPr marL="2057400" indent="-228600">
              <a:defRPr sz="2400">
                <a:solidFill>
                  <a:schemeClr val="tx1"/>
                </a:solidFill>
                <a:latin typeface="Arial" panose="020B0604020202020204" pitchFamily="34" charset="0"/>
                <a:ea typeface="ヒラギノ角ゴ Pro W3" pitchFamily="-48"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48"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48"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48"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ヒラギノ角ゴ Pro W3" pitchFamily="-48" charset="-128"/>
              </a:defRPr>
            </a:lvl9pPr>
          </a:lstStyle>
          <a:p>
            <a:r>
              <a:rPr lang="en-US" altLang="en-US" sz="1000"/>
              <a:t>1-</a:t>
            </a:r>
            <a:fld id="{679A9C46-38B7-4C1E-BFC5-1E51ED37A6B4}" type="slidenum">
              <a:rPr lang="en-US" altLang="en-US" sz="1000"/>
              <a:pPr/>
              <a:t>93</a:t>
            </a:fld>
            <a:endParaRPr lang="en-US" altLang="en-US" sz="1000"/>
          </a:p>
        </p:txBody>
      </p:sp>
    </p:spTree>
    <p:extLst>
      <p:ext uri="{BB962C8B-B14F-4D97-AF65-F5344CB8AC3E}">
        <p14:creationId xmlns:p14="http://schemas.microsoft.com/office/powerpoint/2010/main" val="33141706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4-84</a:t>
            </a:r>
          </a:p>
        </p:txBody>
      </p:sp>
      <p:sp>
        <p:nvSpPr>
          <p:cNvPr id="99331" name="Rectangle 6"/>
          <p:cNvSpPr>
            <a:spLocks noGrp="1" noChangeArrowheads="1"/>
          </p:cNvSpPr>
          <p:nvPr>
            <p:ph type="title"/>
          </p:nvPr>
        </p:nvSpPr>
        <p:spPr>
          <a:xfrm>
            <a:off x="1981200" y="76200"/>
            <a:ext cx="8305800" cy="6096000"/>
          </a:xfrm>
        </p:spPr>
        <p:txBody>
          <a:bodyPr/>
          <a:lstStyle/>
          <a:p>
            <a:pPr eaLnBrk="1" hangingPunct="1"/>
            <a:r>
              <a:rPr lang="en-US" altLang="en-US" dirty="0" smtClean="0"/>
              <a:t>4.9 Open-Source Software</a:t>
            </a:r>
          </a:p>
        </p:txBody>
      </p:sp>
    </p:spTree>
    <p:extLst>
      <p:ext uri="{BB962C8B-B14F-4D97-AF65-F5344CB8AC3E}">
        <p14:creationId xmlns:p14="http://schemas.microsoft.com/office/powerpoint/2010/main" val="1920499358"/>
      </p:ext>
    </p:extLst>
  </p:cSld>
  <p:clrMapOvr>
    <a:masterClrMapping/>
  </p:clrMapOvr>
  <p:transition spd="med">
    <p:wipe dir="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4-85</a:t>
            </a:r>
          </a:p>
        </p:txBody>
      </p:sp>
      <p:sp>
        <p:nvSpPr>
          <p:cNvPr id="100355" name="Rectangle 2"/>
          <p:cNvSpPr>
            <a:spLocks noGrp="1" noChangeArrowheads="1"/>
          </p:cNvSpPr>
          <p:nvPr>
            <p:ph type="title"/>
          </p:nvPr>
        </p:nvSpPr>
        <p:spPr/>
        <p:txBody>
          <a:bodyPr/>
          <a:lstStyle/>
          <a:p>
            <a:pPr eaLnBrk="1" hangingPunct="1"/>
            <a:r>
              <a:rPr lang="en-US" altLang="en-US" sz="3200"/>
              <a:t>Criticisms of Proprietary Software</a:t>
            </a:r>
          </a:p>
        </p:txBody>
      </p:sp>
      <p:sp>
        <p:nvSpPr>
          <p:cNvPr id="100356" name="Rectangle 3"/>
          <p:cNvSpPr>
            <a:spLocks noGrp="1" noChangeArrowheads="1"/>
          </p:cNvSpPr>
          <p:nvPr>
            <p:ph type="body" idx="1"/>
          </p:nvPr>
        </p:nvSpPr>
        <p:spPr/>
        <p:txBody>
          <a:bodyPr/>
          <a:lstStyle/>
          <a:p>
            <a:pPr eaLnBrk="1" hangingPunct="1"/>
            <a:r>
              <a:rPr lang="en-US" altLang="en-US" smtClean="0"/>
              <a:t>Increasingly harsh measures being taken to enforce copyrights</a:t>
            </a:r>
          </a:p>
          <a:p>
            <a:pPr eaLnBrk="1" hangingPunct="1"/>
            <a:r>
              <a:rPr lang="en-US" altLang="en-US" smtClean="0"/>
              <a:t>Copyrights are not serving their purpose of promoting progress</a:t>
            </a:r>
          </a:p>
          <a:p>
            <a:pPr eaLnBrk="1" hangingPunct="1"/>
            <a:r>
              <a:rPr lang="en-US" altLang="en-US" smtClean="0"/>
              <a:t>It is wrong to allow someone to “own” a piece of intellectual property</a:t>
            </a:r>
          </a:p>
        </p:txBody>
      </p:sp>
    </p:spTree>
    <p:extLst>
      <p:ext uri="{BB962C8B-B14F-4D97-AF65-F5344CB8AC3E}">
        <p14:creationId xmlns:p14="http://schemas.microsoft.com/office/powerpoint/2010/main" val="1043632177"/>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4-86</a:t>
            </a:r>
          </a:p>
        </p:txBody>
      </p:sp>
      <p:sp>
        <p:nvSpPr>
          <p:cNvPr id="101379" name="Rectangle 2"/>
          <p:cNvSpPr>
            <a:spLocks noGrp="1" noChangeArrowheads="1"/>
          </p:cNvSpPr>
          <p:nvPr>
            <p:ph type="title"/>
          </p:nvPr>
        </p:nvSpPr>
        <p:spPr/>
        <p:txBody>
          <a:bodyPr/>
          <a:lstStyle/>
          <a:p>
            <a:pPr eaLnBrk="1" hangingPunct="1"/>
            <a:r>
              <a:rPr lang="en-US" altLang="en-US" smtClean="0"/>
              <a:t>Open-Source Definition</a:t>
            </a:r>
          </a:p>
        </p:txBody>
      </p:sp>
      <p:sp>
        <p:nvSpPr>
          <p:cNvPr id="101380" name="Rectangle 3"/>
          <p:cNvSpPr>
            <a:spLocks noGrp="1" noChangeArrowheads="1"/>
          </p:cNvSpPr>
          <p:nvPr>
            <p:ph type="body" idx="1"/>
          </p:nvPr>
        </p:nvSpPr>
        <p:spPr/>
        <p:txBody>
          <a:bodyPr/>
          <a:lstStyle/>
          <a:p>
            <a:pPr eaLnBrk="1" hangingPunct="1">
              <a:lnSpc>
                <a:spcPct val="90000"/>
              </a:lnSpc>
            </a:pPr>
            <a:r>
              <a:rPr lang="en-US" altLang="en-US"/>
              <a:t>No restrictions preventing others from selling or giving away software</a:t>
            </a:r>
          </a:p>
          <a:p>
            <a:pPr eaLnBrk="1" hangingPunct="1">
              <a:lnSpc>
                <a:spcPct val="90000"/>
              </a:lnSpc>
            </a:pPr>
            <a:r>
              <a:rPr lang="en-US" altLang="en-US"/>
              <a:t>Source code included in distribution</a:t>
            </a:r>
          </a:p>
          <a:p>
            <a:pPr eaLnBrk="1" hangingPunct="1">
              <a:lnSpc>
                <a:spcPct val="90000"/>
              </a:lnSpc>
            </a:pPr>
            <a:r>
              <a:rPr lang="en-US" altLang="en-US"/>
              <a:t>No restrictions preventing others from modifying source code</a:t>
            </a:r>
          </a:p>
          <a:p>
            <a:pPr eaLnBrk="1" hangingPunct="1">
              <a:lnSpc>
                <a:spcPct val="90000"/>
              </a:lnSpc>
            </a:pPr>
            <a:r>
              <a:rPr lang="en-US" altLang="en-US"/>
              <a:t>No restrictions regarding how people can use software</a:t>
            </a:r>
          </a:p>
          <a:p>
            <a:pPr eaLnBrk="1" hangingPunct="1">
              <a:lnSpc>
                <a:spcPct val="90000"/>
              </a:lnSpc>
            </a:pPr>
            <a:r>
              <a:rPr lang="en-US" altLang="en-US"/>
              <a:t>Same rights apply to everyone receiving redistributions of the software (copyleft)</a:t>
            </a:r>
          </a:p>
        </p:txBody>
      </p:sp>
    </p:spTree>
    <p:extLst>
      <p:ext uri="{BB962C8B-B14F-4D97-AF65-F5344CB8AC3E}">
        <p14:creationId xmlns:p14="http://schemas.microsoft.com/office/powerpoint/2010/main" val="2753359256"/>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4-87</a:t>
            </a:r>
          </a:p>
        </p:txBody>
      </p:sp>
      <p:sp>
        <p:nvSpPr>
          <p:cNvPr id="102403" name="Rectangle 2"/>
          <p:cNvSpPr>
            <a:spLocks noGrp="1" noChangeArrowheads="1"/>
          </p:cNvSpPr>
          <p:nvPr>
            <p:ph type="title"/>
          </p:nvPr>
        </p:nvSpPr>
        <p:spPr>
          <a:xfrm>
            <a:off x="1981200" y="228600"/>
            <a:ext cx="7772400" cy="1371600"/>
          </a:xfrm>
        </p:spPr>
        <p:txBody>
          <a:bodyPr/>
          <a:lstStyle/>
          <a:p>
            <a:pPr eaLnBrk="1" hangingPunct="1"/>
            <a:r>
              <a:rPr lang="en-US" altLang="en-US" smtClean="0"/>
              <a:t>Beneficial Consequences of Open-Source Software</a:t>
            </a:r>
          </a:p>
        </p:txBody>
      </p:sp>
      <p:sp>
        <p:nvSpPr>
          <p:cNvPr id="102404" name="Rectangle 3"/>
          <p:cNvSpPr>
            <a:spLocks noGrp="1" noChangeArrowheads="1"/>
          </p:cNvSpPr>
          <p:nvPr>
            <p:ph type="body" idx="1"/>
          </p:nvPr>
        </p:nvSpPr>
        <p:spPr>
          <a:xfrm>
            <a:off x="1981200" y="1828800"/>
            <a:ext cx="8305800" cy="3886200"/>
          </a:xfrm>
        </p:spPr>
        <p:txBody>
          <a:bodyPr/>
          <a:lstStyle/>
          <a:p>
            <a:pPr eaLnBrk="1" hangingPunct="1">
              <a:lnSpc>
                <a:spcPct val="90000"/>
              </a:lnSpc>
            </a:pPr>
            <a:r>
              <a:rPr lang="en-US" altLang="en-US"/>
              <a:t>Gives everyone opportunity to improve program</a:t>
            </a:r>
          </a:p>
          <a:p>
            <a:pPr eaLnBrk="1" hangingPunct="1">
              <a:lnSpc>
                <a:spcPct val="90000"/>
              </a:lnSpc>
            </a:pPr>
            <a:r>
              <a:rPr lang="en-US" altLang="en-US"/>
              <a:t>New versions of programs appear more frequently</a:t>
            </a:r>
          </a:p>
          <a:p>
            <a:pPr eaLnBrk="1" hangingPunct="1">
              <a:lnSpc>
                <a:spcPct val="90000"/>
              </a:lnSpc>
            </a:pPr>
            <a:r>
              <a:rPr lang="en-US" altLang="en-US"/>
              <a:t>Eliminates tension between obeying law and helping others</a:t>
            </a:r>
          </a:p>
          <a:p>
            <a:pPr eaLnBrk="1" hangingPunct="1">
              <a:lnSpc>
                <a:spcPct val="90000"/>
              </a:lnSpc>
            </a:pPr>
            <a:r>
              <a:rPr lang="en-US" altLang="en-US"/>
              <a:t>Programs belong to entire community</a:t>
            </a:r>
          </a:p>
          <a:p>
            <a:pPr eaLnBrk="1" hangingPunct="1">
              <a:lnSpc>
                <a:spcPct val="90000"/>
              </a:lnSpc>
            </a:pPr>
            <a:r>
              <a:rPr lang="en-US" altLang="en-US"/>
              <a:t>Shifts focus from manufacturing to service</a:t>
            </a:r>
          </a:p>
        </p:txBody>
      </p:sp>
    </p:spTree>
    <p:extLst>
      <p:ext uri="{BB962C8B-B14F-4D97-AF65-F5344CB8AC3E}">
        <p14:creationId xmlns:p14="http://schemas.microsoft.com/office/powerpoint/2010/main" val="3177872913"/>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4-88</a:t>
            </a:r>
          </a:p>
        </p:txBody>
      </p:sp>
      <p:sp>
        <p:nvSpPr>
          <p:cNvPr id="103427" name="Rectangle 2"/>
          <p:cNvSpPr>
            <a:spLocks noGrp="1" noChangeArrowheads="1"/>
          </p:cNvSpPr>
          <p:nvPr>
            <p:ph type="title"/>
          </p:nvPr>
        </p:nvSpPr>
        <p:spPr/>
        <p:txBody>
          <a:bodyPr/>
          <a:lstStyle/>
          <a:p>
            <a:pPr eaLnBrk="1" hangingPunct="1"/>
            <a:r>
              <a:rPr lang="en-US" altLang="en-US" smtClean="0"/>
              <a:t>Examples of Open-Source Software</a:t>
            </a:r>
          </a:p>
        </p:txBody>
      </p:sp>
      <p:sp>
        <p:nvSpPr>
          <p:cNvPr id="103428" name="Rectangle 3"/>
          <p:cNvSpPr>
            <a:spLocks noGrp="1" noChangeArrowheads="1"/>
          </p:cNvSpPr>
          <p:nvPr>
            <p:ph type="body" idx="1"/>
          </p:nvPr>
        </p:nvSpPr>
        <p:spPr/>
        <p:txBody>
          <a:bodyPr/>
          <a:lstStyle/>
          <a:p>
            <a:pPr eaLnBrk="1" hangingPunct="1"/>
            <a:r>
              <a:rPr lang="en-US" altLang="en-US" sz="2400"/>
              <a:t>BIND</a:t>
            </a:r>
          </a:p>
          <a:p>
            <a:pPr eaLnBrk="1" hangingPunct="1"/>
            <a:r>
              <a:rPr lang="en-US" altLang="en-US" sz="2400"/>
              <a:t>Apache</a:t>
            </a:r>
          </a:p>
          <a:p>
            <a:pPr eaLnBrk="1" hangingPunct="1"/>
            <a:r>
              <a:rPr lang="en-US" altLang="en-US" sz="2400"/>
              <a:t>Sendmail</a:t>
            </a:r>
          </a:p>
          <a:p>
            <a:pPr eaLnBrk="1" hangingPunct="1"/>
            <a:r>
              <a:rPr lang="en-US" altLang="en-US" sz="2400"/>
              <a:t>Android operating system for smartphones</a:t>
            </a:r>
          </a:p>
          <a:p>
            <a:pPr eaLnBrk="1" hangingPunct="1"/>
            <a:r>
              <a:rPr lang="en-US" altLang="en-US" sz="2400"/>
              <a:t>Firefox and Chrome</a:t>
            </a:r>
          </a:p>
          <a:p>
            <a:pPr eaLnBrk="1" hangingPunct="1"/>
            <a:r>
              <a:rPr lang="en-US" altLang="en-US" sz="2400"/>
              <a:t>OpenOffice.org</a:t>
            </a:r>
          </a:p>
          <a:p>
            <a:pPr eaLnBrk="1" hangingPunct="1"/>
            <a:r>
              <a:rPr lang="en-US" altLang="en-US" sz="2400"/>
              <a:t>Perl, Python, Ruby, TCL/TK, PHP, Zope</a:t>
            </a:r>
          </a:p>
          <a:p>
            <a:pPr eaLnBrk="1" hangingPunct="1"/>
            <a:r>
              <a:rPr lang="en-US" altLang="en-US" sz="2400"/>
              <a:t>GNU compilers for C, C++, Objective-C, Fortran, Java, and Ada</a:t>
            </a:r>
          </a:p>
        </p:txBody>
      </p:sp>
    </p:spTree>
    <p:extLst>
      <p:ext uri="{BB962C8B-B14F-4D97-AF65-F5344CB8AC3E}">
        <p14:creationId xmlns:p14="http://schemas.microsoft.com/office/powerpoint/2010/main" val="4208198559"/>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Number Placeholder 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spcBef>
                <a:spcPct val="0"/>
              </a:spcBef>
              <a:buClrTx/>
              <a:buFontTx/>
              <a:buNone/>
            </a:pPr>
            <a:r>
              <a:rPr lang="en-US" altLang="en-US" sz="1000"/>
              <a:t>4-89</a:t>
            </a:r>
          </a:p>
        </p:txBody>
      </p:sp>
      <p:sp>
        <p:nvSpPr>
          <p:cNvPr id="104451" name="TextBox 2"/>
          <p:cNvSpPr txBox="1">
            <a:spLocks noChangeArrowheads="1"/>
          </p:cNvSpPr>
          <p:nvPr/>
        </p:nvSpPr>
        <p:spPr bwMode="auto">
          <a:xfrm>
            <a:off x="4876800" y="5715000"/>
            <a:ext cx="4953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Times" panose="02020603050405020304" pitchFamily="18" charset="0"/>
              <a:buChar char="•"/>
              <a:defRPr sz="3200">
                <a:solidFill>
                  <a:schemeClr val="tx1"/>
                </a:solidFill>
                <a:latin typeface="Arial" panose="020B0604020202020204" pitchFamily="34" charset="0"/>
                <a:ea typeface="ヒラギノ角ゴ Pro W3" pitchFamily="-48" charset="-128"/>
                <a:cs typeface="Arial" panose="020B0604020202020204" pitchFamily="34" charset="0"/>
              </a:defRPr>
            </a:lvl1pPr>
            <a:lvl2pPr marL="742950" indent="-285750">
              <a:spcBef>
                <a:spcPct val="20000"/>
              </a:spcBef>
              <a:buClr>
                <a:schemeClr val="bg2"/>
              </a:buClr>
              <a:buChar char="–"/>
              <a:defRPr sz="2800">
                <a:solidFill>
                  <a:schemeClr val="tx1"/>
                </a:solidFill>
                <a:latin typeface="Arial" panose="020B0604020202020204" pitchFamily="34" charset="0"/>
                <a:ea typeface="ヒラギノ角ゴ Pro W3" pitchFamily="-48" charset="-128"/>
                <a:cs typeface="Arial" panose="020B0604020202020204" pitchFamily="34" charset="0"/>
              </a:defRPr>
            </a:lvl2pPr>
            <a:lvl3pPr marL="1143000" indent="-228600">
              <a:spcBef>
                <a:spcPct val="20000"/>
              </a:spcBef>
              <a:buClr>
                <a:schemeClr val="bg2"/>
              </a:buClr>
              <a:buChar char="•"/>
              <a:defRPr sz="2400">
                <a:solidFill>
                  <a:schemeClr val="tx1"/>
                </a:solidFill>
                <a:latin typeface="Arial" panose="020B0604020202020204" pitchFamily="34" charset="0"/>
                <a:ea typeface="ヒラギノ角ゴ Pro W3" pitchFamily="-48" charset="-128"/>
                <a:cs typeface="Arial" panose="020B0604020202020204" pitchFamily="34" charset="0"/>
              </a:defRPr>
            </a:lvl3pPr>
            <a:lvl4pPr marL="16002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4pPr>
            <a:lvl5pPr marL="2057400" indent="-228600">
              <a:spcBef>
                <a:spcPct val="20000"/>
              </a:spcBef>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5pPr>
            <a:lvl6pPr marL="25146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6pPr>
            <a:lvl7pPr marL="29718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7pPr>
            <a:lvl8pPr marL="34290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8pPr>
            <a:lvl9pPr marL="3886200" indent="-228600" eaLnBrk="0" fontAlgn="base" hangingPunct="0">
              <a:spcBef>
                <a:spcPct val="20000"/>
              </a:spcBef>
              <a:spcAft>
                <a:spcPct val="0"/>
              </a:spcAft>
              <a:buClr>
                <a:schemeClr val="bg2"/>
              </a:buClr>
              <a:buChar char="»"/>
              <a:defRPr sz="2000">
                <a:solidFill>
                  <a:schemeClr val="tx1"/>
                </a:solidFill>
                <a:latin typeface="Arial" panose="020B0604020202020204" pitchFamily="34" charset="0"/>
                <a:ea typeface="ヒラギノ角ゴ Pro W3" pitchFamily="-48" charset="-128"/>
                <a:cs typeface="Arial" panose="020B0604020202020204" pitchFamily="34" charset="0"/>
              </a:defRPr>
            </a:lvl9pPr>
          </a:lstStyle>
          <a:p>
            <a:pPr algn="r">
              <a:spcBef>
                <a:spcPct val="0"/>
              </a:spcBef>
              <a:buClrTx/>
              <a:buFontTx/>
              <a:buNone/>
            </a:pPr>
            <a:r>
              <a:rPr lang="en-US" altLang="en-US" sz="900"/>
              <a:t>Screenshot from OpenOffice.org, a registered trademark of Apache Software Foundation. Copyright © 2012 by Apache Software Foundation. Reprinted with permission.</a:t>
            </a:r>
          </a:p>
        </p:txBody>
      </p:sp>
      <p:pic>
        <p:nvPicPr>
          <p:cNvPr id="104452" name="Picture 5" descr="qui04f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304800"/>
            <a:ext cx="7543800" cy="544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41986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559</TotalTime>
  <Words>11175</Words>
  <Application>Microsoft Office PowerPoint</Application>
  <PresentationFormat>Widescreen</PresentationFormat>
  <Paragraphs>1547</Paragraphs>
  <Slides>260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260</vt:i4>
      </vt:variant>
    </vt:vector>
  </HeadingPairs>
  <TitlesOfParts>
    <vt:vector size="268" baseType="lpstr">
      <vt:lpstr>ＭＳ Ｐゴシック</vt:lpstr>
      <vt:lpstr>ヒラギノ角ゴ Pro W3</vt:lpstr>
      <vt:lpstr>Arial</vt:lpstr>
      <vt:lpstr>Calibri</vt:lpstr>
      <vt:lpstr>Calibri Light</vt:lpstr>
      <vt:lpstr>Symbol</vt:lpstr>
      <vt:lpstr>Times</vt:lpstr>
      <vt:lpstr>Office Theme</vt:lpstr>
      <vt:lpstr>Final Exam </vt:lpstr>
      <vt:lpstr>Chapter 2</vt:lpstr>
      <vt:lpstr>5 Usable Ethical Theories</vt:lpstr>
      <vt:lpstr>2.6 Kantianism</vt:lpstr>
      <vt:lpstr>Critical Importance of Good Will</vt:lpstr>
      <vt:lpstr>Categorical Imperative (1st Formulation)</vt:lpstr>
      <vt:lpstr>Illustration of 1st Formulation</vt:lpstr>
      <vt:lpstr>Another Way to Reason It Out</vt:lpstr>
      <vt:lpstr>A Quick Check</vt:lpstr>
      <vt:lpstr>Categorical Imperative (2nd Formulation)</vt:lpstr>
      <vt:lpstr>Kant: Wrong to Use Another Person Solely as a Means to an End</vt:lpstr>
      <vt:lpstr>Plagiarism Scenario (p. 70)</vt:lpstr>
      <vt:lpstr>Kantian Evaluation (1st Formulation)</vt:lpstr>
      <vt:lpstr>Kantian Evaluation (2nd Formulation)</vt:lpstr>
      <vt:lpstr>Case for Kantianism</vt:lpstr>
      <vt:lpstr>Perfect and Imperfect Duties</vt:lpstr>
      <vt:lpstr>Case Against Kantianism</vt:lpstr>
      <vt:lpstr>2.7 Act Utilitarianism</vt:lpstr>
      <vt:lpstr>Principle of Utility</vt:lpstr>
      <vt:lpstr>Principle of Utility (Greatest Happiness Principle)</vt:lpstr>
      <vt:lpstr>Principle of Utility</vt:lpstr>
      <vt:lpstr>Act Utilitarianism</vt:lpstr>
      <vt:lpstr>Bentham: Weighing Pleasure/Pain</vt:lpstr>
      <vt:lpstr>Highway Routing Scenario</vt:lpstr>
      <vt:lpstr>Evaluation</vt:lpstr>
      <vt:lpstr>Case for Act Utilitarianism</vt:lpstr>
      <vt:lpstr>Case Against Act Utilitarianism</vt:lpstr>
      <vt:lpstr>2.8 Rule Utilitarianism</vt:lpstr>
      <vt:lpstr>Applying Principle of Utility to Rules</vt:lpstr>
      <vt:lpstr>Anti-Worm Scenario</vt:lpstr>
      <vt:lpstr>Evaluation using Rule Utilitarianism</vt:lpstr>
      <vt:lpstr>Case for Rule Utilitarianism</vt:lpstr>
      <vt:lpstr>Case Against Utilitarianism in General</vt:lpstr>
      <vt:lpstr>2.9 Social Contract Theory</vt:lpstr>
      <vt:lpstr>Basis of Social Contract Theory</vt:lpstr>
      <vt:lpstr>James Rachels’s Definition</vt:lpstr>
      <vt:lpstr>Kinds of Rights</vt:lpstr>
      <vt:lpstr>Correlation between Types of Rights</vt:lpstr>
      <vt:lpstr>John Rawls’s Principles of Justice</vt:lpstr>
      <vt:lpstr>Rawls’s First Principle of Justice</vt:lpstr>
      <vt:lpstr>Rawls’s Difference Principle</vt:lpstr>
      <vt:lpstr>DVD Rental Scenario (pp.85-6)</vt:lpstr>
      <vt:lpstr>Evaluation (Social Contract Theory)</vt:lpstr>
      <vt:lpstr>Case for Social Contract Theory</vt:lpstr>
      <vt:lpstr>Case Against Social Contract Theory</vt:lpstr>
      <vt:lpstr>2.10 Virtue Ethics</vt:lpstr>
      <vt:lpstr>Critique of Enlightenment Theories</vt:lpstr>
      <vt:lpstr>Virtues and Vices</vt:lpstr>
      <vt:lpstr>Aristotle: Happiness derives from living a life of virtue.</vt:lpstr>
      <vt:lpstr>Summary of Virtue Ethics</vt:lpstr>
      <vt:lpstr>Vices</vt:lpstr>
      <vt:lpstr>Aristotle’s Virtues and Vices (XS)</vt:lpstr>
      <vt:lpstr>Case for Virtue Ethics</vt:lpstr>
      <vt:lpstr>Case Against Virtue Ethics</vt:lpstr>
      <vt:lpstr>2.11 Comparing Workable Ethical  Theories</vt:lpstr>
      <vt:lpstr>Ethical Objectivism vs. Relativism</vt:lpstr>
      <vt:lpstr>Workable Ethical Theories</vt:lpstr>
      <vt:lpstr>Comparing Workable Ethical Theories</vt:lpstr>
      <vt:lpstr>2.12 Morality of Breaking the Law</vt:lpstr>
      <vt:lpstr>Social Contract Theory Perspective</vt:lpstr>
      <vt:lpstr>Social Contract: A Prima Facie Obligation to Obey the Law </vt:lpstr>
      <vt:lpstr>Kantian Perspective</vt:lpstr>
      <vt:lpstr>Rule Utilitarian Perspective</vt:lpstr>
      <vt:lpstr>Act Utilitarian Perspective</vt:lpstr>
      <vt:lpstr>Summary</vt:lpstr>
      <vt:lpstr>Insights Offered by Various Theories</vt:lpstr>
      <vt:lpstr>It’s Up to You</vt:lpstr>
      <vt:lpstr>Chapter 3</vt:lpstr>
      <vt:lpstr>3.5 Censorship</vt:lpstr>
      <vt:lpstr>Forms of Direct Censorship</vt:lpstr>
      <vt:lpstr>Self-censorship</vt:lpstr>
      <vt:lpstr>Challenges Posed by the Internet</vt:lpstr>
      <vt:lpstr>Governmental Filtering and Surveillance</vt:lpstr>
      <vt:lpstr>Ethical Perspectives on Censorship</vt:lpstr>
      <vt:lpstr>Mill’s Principle of Harm</vt:lpstr>
      <vt:lpstr>Chapter 4</vt:lpstr>
      <vt:lpstr>What Is Intellectual Property?</vt:lpstr>
      <vt:lpstr>Property Rights</vt:lpstr>
      <vt:lpstr>4.4 Fair Use</vt:lpstr>
      <vt:lpstr>Fair Use Concept</vt:lpstr>
      <vt:lpstr>Sony v. Universal City Studios</vt:lpstr>
      <vt:lpstr>Time Shifting</vt:lpstr>
      <vt:lpstr>Digital Recording Technology</vt:lpstr>
      <vt:lpstr>Audio Home Recording Act of 1992</vt:lpstr>
      <vt:lpstr>RIAA v. Diamond Multimedia</vt:lpstr>
      <vt:lpstr>Space Shifting</vt:lpstr>
      <vt:lpstr>Kelly v. Arriba Soft</vt:lpstr>
      <vt:lpstr>Authors Guild v. Google (1/2)</vt:lpstr>
      <vt:lpstr>Authors Guild v. Google (2/2)</vt:lpstr>
      <vt:lpstr>Mashups</vt:lpstr>
      <vt:lpstr>Fair Use in Canada  (XS – see Myths and Facts PDF)</vt:lpstr>
      <vt:lpstr>Six Factor Test</vt:lpstr>
      <vt:lpstr>Definition of ‘substantial’</vt:lpstr>
      <vt:lpstr>4.9 Open-Source Software</vt:lpstr>
      <vt:lpstr>Criticisms of Proprietary Software</vt:lpstr>
      <vt:lpstr>Open-Source Definition</vt:lpstr>
      <vt:lpstr>Beneficial Consequences of Open-Source Software</vt:lpstr>
      <vt:lpstr>Examples of Open-Source Software</vt:lpstr>
      <vt:lpstr>PowerPoint Presentation</vt:lpstr>
      <vt:lpstr>GNU Project and Linux</vt:lpstr>
      <vt:lpstr>Impact of Open-Source Software</vt:lpstr>
      <vt:lpstr>4.10 Creative Commons</vt:lpstr>
      <vt:lpstr>Streamlining Creative Re-use</vt:lpstr>
      <vt:lpstr>PowerPoint Presentation</vt:lpstr>
      <vt:lpstr>Chapter 5 </vt:lpstr>
      <vt:lpstr>5.2 Perspectives on Privacy</vt:lpstr>
      <vt:lpstr>Defining Privacy</vt:lpstr>
      <vt:lpstr>XS – critical questions about privacy</vt:lpstr>
      <vt:lpstr>Harms of Privacy</vt:lpstr>
      <vt:lpstr>Benefits of Privacy</vt:lpstr>
      <vt:lpstr>Is There a Natural Right to Privacy?</vt:lpstr>
      <vt:lpstr>XS - Perspectives on Privacy Rights</vt:lpstr>
      <vt:lpstr>Debate: Do People Have the Right to Be Left Alone?</vt:lpstr>
      <vt:lpstr>Debate: If we are always being recorded, people will behave better and be punished more justly.</vt:lpstr>
      <vt:lpstr>Privacy and Trust</vt:lpstr>
      <vt:lpstr>5.4 Data Mining</vt:lpstr>
      <vt:lpstr>Data Mining Defined</vt:lpstr>
      <vt:lpstr>Google’s Personalized Search</vt:lpstr>
      <vt:lpstr>Secondary Uses of Information</vt:lpstr>
      <vt:lpstr>Collaborative Filtering</vt:lpstr>
      <vt:lpstr>Unintended consequences of collaborative filtering.</vt:lpstr>
      <vt:lpstr>Ownership of Transaction Information</vt:lpstr>
      <vt:lpstr>Targeting Pregnant Women</vt:lpstr>
      <vt:lpstr>Credit Reports</vt:lpstr>
      <vt:lpstr>Targeted Direct Mail</vt:lpstr>
      <vt:lpstr>XS – personalized markets</vt:lpstr>
      <vt:lpstr>Microtargeting</vt:lpstr>
      <vt:lpstr>Social Network Analysis</vt:lpstr>
      <vt:lpstr>Netflix Prize</vt:lpstr>
      <vt:lpstr>AOL Search Dataset</vt:lpstr>
      <vt:lpstr>Chapter 6</vt:lpstr>
      <vt:lpstr>Predictive Policing</vt:lpstr>
      <vt:lpstr>Potential Harms of Profiling</vt:lpstr>
      <vt:lpstr>Legislation for Private Institutions</vt:lpstr>
      <vt:lpstr>Fair Credit Reporting Act</vt:lpstr>
      <vt:lpstr>Fair and Accurate Credit Transactions Act</vt:lpstr>
      <vt:lpstr>Financial Services Modernization Act</vt:lpstr>
      <vt:lpstr>6.9 National Identification Card</vt:lpstr>
      <vt:lpstr>Social Security Number</vt:lpstr>
      <vt:lpstr>Arguments for National ID Card</vt:lpstr>
      <vt:lpstr>Arguments against National ID Card</vt:lpstr>
      <vt:lpstr>The REAL ID Act</vt:lpstr>
      <vt:lpstr>Possible Consequences of New Licenses</vt:lpstr>
      <vt:lpstr>Chapter 7</vt:lpstr>
      <vt:lpstr>7.3 Malware</vt:lpstr>
      <vt:lpstr>Viruses</vt:lpstr>
      <vt:lpstr>One Way a Virus Can Replicate</vt:lpstr>
      <vt:lpstr>Email Attachment with Possible Virus</vt:lpstr>
      <vt:lpstr>How an Email Virus Spreads</vt:lpstr>
      <vt:lpstr>Antivirus Software Packages</vt:lpstr>
      <vt:lpstr>Worm</vt:lpstr>
      <vt:lpstr>How a Worm Spreads</vt:lpstr>
      <vt:lpstr>The Internet Worm</vt:lpstr>
      <vt:lpstr>Ethical Evaluation</vt:lpstr>
      <vt:lpstr>Sasser Worm</vt:lpstr>
      <vt:lpstr>Instant Messaging Worms</vt:lpstr>
      <vt:lpstr>Conficker Worm</vt:lpstr>
      <vt:lpstr>Cross-site Scripting</vt:lpstr>
      <vt:lpstr>Drive-by Downloads</vt:lpstr>
      <vt:lpstr>Trojan Horses and Backdoor Trojans</vt:lpstr>
      <vt:lpstr>Phishing and Spear-phishing</vt:lpstr>
      <vt:lpstr>7.5 Online Voting</vt:lpstr>
      <vt:lpstr>Motivation for Online Voting</vt:lpstr>
      <vt:lpstr>The Infamous “Butterfly Ballot”</vt:lpstr>
      <vt:lpstr>Benefits of Online Voting</vt:lpstr>
      <vt:lpstr>Risks of Online Voting</vt:lpstr>
      <vt:lpstr>Utilitarian Analysis</vt:lpstr>
      <vt:lpstr>Kantian Analysis</vt:lpstr>
      <vt:lpstr>Conclusions</vt:lpstr>
      <vt:lpstr>Chapter 8</vt:lpstr>
      <vt:lpstr>Validating Simulations</vt:lpstr>
      <vt:lpstr>8.7 Software Engineering</vt:lpstr>
      <vt:lpstr>Specification</vt:lpstr>
      <vt:lpstr>Development</vt:lpstr>
      <vt:lpstr>Validation (Testing)</vt:lpstr>
      <vt:lpstr>Software Quality Is Improving</vt:lpstr>
      <vt:lpstr>Success of IT Projects Over Time</vt:lpstr>
      <vt:lpstr>Gender Bias</vt:lpstr>
      <vt:lpstr>Chapter 9</vt:lpstr>
      <vt:lpstr>Case Study: Certified Public Accountants</vt:lpstr>
      <vt:lpstr>How Do Computer-Related Careers Stack Up?</vt:lpstr>
      <vt:lpstr>Status of Certification and Licensing</vt:lpstr>
      <vt:lpstr>Ability to Harm Public</vt:lpstr>
      <vt:lpstr>The Importance of Taking Personal Responsibility</vt:lpstr>
      <vt:lpstr>Eight Principles Identify Morally Responsible Relationships</vt:lpstr>
      <vt:lpstr>9.6 Whistle-blowing</vt:lpstr>
      <vt:lpstr>Overview of Whistle-blowing</vt:lpstr>
      <vt:lpstr>Motives of Whistle-blowers</vt:lpstr>
      <vt:lpstr>Whistle-blowing as Moral Duty</vt:lpstr>
      <vt:lpstr>Moral Responsibility</vt:lpstr>
      <vt:lpstr>Paternalism</vt:lpstr>
      <vt:lpstr>Soft vs. Hard Paternalism</vt:lpstr>
      <vt:lpstr>Pure vs. Impure Paternalism</vt:lpstr>
      <vt:lpstr>Moral Paternalism</vt:lpstr>
      <vt:lpstr>Ethics and Punishment</vt:lpstr>
      <vt:lpstr>Social Rights</vt:lpstr>
      <vt:lpstr>Utilitarian Reasons for Punishment</vt:lpstr>
      <vt:lpstr>Chapter 10</vt:lpstr>
      <vt:lpstr>10.3 Workplace Changes</vt:lpstr>
      <vt:lpstr>Organizational Changes</vt:lpstr>
      <vt:lpstr>Inexpensive Interactions Lead to Flexible Information Flow</vt:lpstr>
      <vt:lpstr>Winners, Losers in the Workplace of the Future</vt:lpstr>
      <vt:lpstr>Telework</vt:lpstr>
      <vt:lpstr>Advantages of Telework</vt:lpstr>
      <vt:lpstr>Disadvantages of Telework</vt:lpstr>
      <vt:lpstr>The Gig Economy (1/3)</vt:lpstr>
      <vt:lpstr>The Gig Economy (2/3)</vt:lpstr>
      <vt:lpstr>The Gig Economy (3/3)</vt:lpstr>
      <vt:lpstr>Monitoring (1/2)</vt:lpstr>
      <vt:lpstr>Monitoring (1/2)</vt:lpstr>
      <vt:lpstr>10.4 Globalization</vt:lpstr>
      <vt:lpstr>Globalization Basics</vt:lpstr>
      <vt:lpstr>Globalization</vt:lpstr>
      <vt:lpstr>Technological Globalization</vt:lpstr>
      <vt:lpstr>Political Globalization</vt:lpstr>
      <vt:lpstr>Economic Globalization</vt:lpstr>
      <vt:lpstr>Cultural Globalization</vt:lpstr>
      <vt:lpstr>Declines in Computing &amp; Communication Costs Spurred Globalization</vt:lpstr>
      <vt:lpstr>Arguments for Globalization</vt:lpstr>
      <vt:lpstr>Arguments against Globalization</vt:lpstr>
      <vt:lpstr>10.5 The Digital Divide</vt:lpstr>
      <vt:lpstr>Concept of the Digital Divide</vt:lpstr>
      <vt:lpstr>Evidence of the Digital Divide</vt:lpstr>
      <vt:lpstr>Percentage of People with Internet Access, by World Region</vt:lpstr>
      <vt:lpstr>Models of Technological Diffusion</vt:lpstr>
      <vt:lpstr>Two Models for Technological Diffusion</vt:lpstr>
      <vt:lpstr>Critiques of the Digital Divide</vt:lpstr>
      <vt:lpstr>Massive Open Online Courses</vt:lpstr>
      <vt:lpstr>Net Neutrality</vt:lpstr>
      <vt:lpstr>10.6 The “Winner-Take-All Society”</vt:lpstr>
      <vt:lpstr>Income Inequality</vt:lpstr>
      <vt:lpstr>The Winner-Take-All Phenomenon</vt:lpstr>
      <vt:lpstr>CEO Pay v. Production Worker Pay, 1980 and 2003</vt:lpstr>
      <vt:lpstr>Is Rory McIlroy That Much Better Than Sergio Garcia or Derek Ernst?</vt:lpstr>
      <vt:lpstr>Reducing Winner-Take-All Effects</vt:lpstr>
      <vt:lpstr>Fake News</vt:lpstr>
      <vt:lpstr>Fake News</vt:lpstr>
      <vt:lpstr>Agenda </vt:lpstr>
      <vt:lpstr>Review</vt:lpstr>
      <vt:lpstr>Review cont.’d</vt:lpstr>
      <vt:lpstr>Course Evaluation</vt:lpstr>
      <vt:lpstr>Chomsky and Herman’s Propaganda Model</vt:lpstr>
      <vt:lpstr>Has the internet changed the validity of this model?</vt:lpstr>
      <vt:lpstr>How has the internet shifted who has power over information?</vt:lpstr>
      <vt:lpstr>Fake News</vt:lpstr>
      <vt:lpstr>Social Costs of Fake News</vt:lpstr>
      <vt:lpstr>Causes of Fake News</vt:lpstr>
      <vt:lpstr>Social Media and Fake News</vt:lpstr>
      <vt:lpstr>WTOE 5 has since been discontinued.</vt:lpstr>
      <vt:lpstr>Democrats were not immune to fake news.</vt:lpstr>
      <vt:lpstr>Truly Crazy Fake News</vt:lpstr>
      <vt:lpstr>How do fake news and mental illness interact?</vt:lpstr>
      <vt:lpstr>Current Trends in Fake News</vt:lpstr>
      <vt:lpstr>Motivations of Fake News</vt:lpstr>
      <vt:lpstr>What can be done? </vt:lpstr>
      <vt:lpstr>TV and Movies for Students</vt:lpstr>
      <vt:lpstr>Books for Students</vt:lpstr>
      <vt:lpstr>Canadian Charter of Rights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Exam</dc:title>
  <dc:creator>Thanh Khai Phan</dc:creator>
  <cp:lastModifiedBy>Thanh Khai Phan</cp:lastModifiedBy>
  <cp:revision>6</cp:revision>
  <dcterms:created xsi:type="dcterms:W3CDTF">2019-04-15T17:10:55Z</dcterms:created>
  <dcterms:modified xsi:type="dcterms:W3CDTF">2019-04-16T02:30:38Z</dcterms:modified>
</cp:coreProperties>
</file>